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59" r:id="rId4"/>
    <p:sldId id="258"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t-LT"/>
              <a:t>Spustelėję redaguokite stilių</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A11E8754-00CE-49DA-BFD3-F148F637D972}" type="datetimeFigureOut">
              <a:rPr lang="lt-LT" smtClean="0"/>
              <a:t>2021-04-26</a:t>
            </a:fld>
            <a:endParaRPr lang="lt-LT"/>
          </a:p>
        </p:txBody>
      </p:sp>
      <p:sp>
        <p:nvSpPr>
          <p:cNvPr id="5" name="Footer Placeholder 4"/>
          <p:cNvSpPr>
            <a:spLocks noGrp="1"/>
          </p:cNvSpPr>
          <p:nvPr>
            <p:ph type="ftr" sz="quarter" idx="11"/>
          </p:nvPr>
        </p:nvSpPr>
        <p:spPr/>
        <p:txBody>
          <a:bodyPr/>
          <a:lstStyle/>
          <a:p>
            <a:endParaRPr lang="lt-L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388359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t-LT"/>
              <a:t>Spustelėję redaguokite stilių</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A11E8754-00CE-49DA-BFD3-F148F637D972}" type="datetimeFigureOut">
              <a:rPr lang="lt-LT" smtClean="0"/>
              <a:t>2021-04-26</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230226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redaguokite stilių</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A11E8754-00CE-49DA-BFD3-F148F637D972}" type="datetimeFigureOut">
              <a:rPr lang="lt-LT" smtClean="0"/>
              <a:t>2021-04-26</a:t>
            </a:fld>
            <a:endParaRPr lang="lt-LT"/>
          </a:p>
        </p:txBody>
      </p:sp>
      <p:sp>
        <p:nvSpPr>
          <p:cNvPr id="5" name="Footer Placeholder 4"/>
          <p:cNvSpPr>
            <a:spLocks noGrp="1"/>
          </p:cNvSpPr>
          <p:nvPr>
            <p:ph type="ftr" sz="quarter" idx="11"/>
          </p:nvPr>
        </p:nvSpPr>
        <p:spPr/>
        <p:txBody>
          <a:bodyPr/>
          <a:lstStyle/>
          <a:p>
            <a:endParaRPr lang="lt-L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AA7F99-F435-457A-BDC6-4B73DA3B65AB}" type="slidenum">
              <a:rPr lang="lt-LT" smtClean="0"/>
              <a:t>‹#›</a:t>
            </a:fld>
            <a:endParaRPr lang="lt-L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677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t-LT"/>
              <a:t>Spustelėję redaguokite stilių</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Spustelėkite, kad galėtumėte redaguoti šablono teksto stilius</a:t>
            </a:r>
          </a:p>
        </p:txBody>
      </p:sp>
      <p:sp>
        <p:nvSpPr>
          <p:cNvPr id="5" name="Date Placeholder 4"/>
          <p:cNvSpPr>
            <a:spLocks noGrp="1"/>
          </p:cNvSpPr>
          <p:nvPr>
            <p:ph type="dt" sz="half" idx="10"/>
          </p:nvPr>
        </p:nvSpPr>
        <p:spPr/>
        <p:txBody>
          <a:bodyPr/>
          <a:lstStyle/>
          <a:p>
            <a:fld id="{A11E8754-00CE-49DA-BFD3-F148F637D972}" type="datetimeFigureOut">
              <a:rPr lang="lt-LT" smtClean="0"/>
              <a:t>2021-04-26</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1057213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redaguokite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Spustelėkite, kad galėtumėte redaguoti šablono teksto stilius</a:t>
            </a:r>
          </a:p>
        </p:txBody>
      </p:sp>
      <p:sp>
        <p:nvSpPr>
          <p:cNvPr id="5" name="Date Placeholder 4"/>
          <p:cNvSpPr>
            <a:spLocks noGrp="1"/>
          </p:cNvSpPr>
          <p:nvPr>
            <p:ph type="dt" sz="half" idx="10"/>
          </p:nvPr>
        </p:nvSpPr>
        <p:spPr/>
        <p:txBody>
          <a:bodyPr/>
          <a:lstStyle/>
          <a:p>
            <a:fld id="{A11E8754-00CE-49DA-BFD3-F148F637D972}" type="datetimeFigureOut">
              <a:rPr lang="lt-LT" smtClean="0"/>
              <a:t>2021-04-26</a:t>
            </a:fld>
            <a:endParaRPr lang="lt-LT"/>
          </a:p>
        </p:txBody>
      </p:sp>
      <p:sp>
        <p:nvSpPr>
          <p:cNvPr id="6" name="Footer Placeholder 5"/>
          <p:cNvSpPr>
            <a:spLocks noGrp="1"/>
          </p:cNvSpPr>
          <p:nvPr>
            <p:ph type="ftr" sz="quarter" idx="11"/>
          </p:nvPr>
        </p:nvSpPr>
        <p:spPr/>
        <p:txBody>
          <a:bodyPr/>
          <a:lstStyle/>
          <a:p>
            <a:endParaRPr lang="lt-L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A7F99-F435-457A-BDC6-4B73DA3B65AB}" type="slidenum">
              <a:rPr lang="lt-LT" smtClean="0"/>
              <a:t>‹#›</a:t>
            </a:fld>
            <a:endParaRPr lang="lt-L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920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t-LT"/>
              <a:t>Spustelėję redaguokite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Spustelėkite, kad galėtumėte redaguoti šablono teksto stilius</a:t>
            </a:r>
          </a:p>
        </p:txBody>
      </p:sp>
      <p:sp>
        <p:nvSpPr>
          <p:cNvPr id="5" name="Date Placeholder 4"/>
          <p:cNvSpPr>
            <a:spLocks noGrp="1"/>
          </p:cNvSpPr>
          <p:nvPr>
            <p:ph type="dt" sz="half" idx="10"/>
          </p:nvPr>
        </p:nvSpPr>
        <p:spPr/>
        <p:txBody>
          <a:bodyPr/>
          <a:lstStyle/>
          <a:p>
            <a:fld id="{A11E8754-00CE-49DA-BFD3-F148F637D972}" type="datetimeFigureOut">
              <a:rPr lang="lt-LT" smtClean="0"/>
              <a:t>2021-04-26</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2156167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ncho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A11E8754-00CE-49DA-BFD3-F148F637D972}" type="datetimeFigureOut">
              <a:rPr lang="lt-LT" smtClean="0"/>
              <a:t>2021-04-26</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570144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A11E8754-00CE-49DA-BFD3-F148F637D972}" type="datetimeFigureOut">
              <a:rPr lang="lt-LT" smtClean="0"/>
              <a:t>2021-04-26</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317543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t-LT"/>
              <a:t>Spustelėję redaguokite stilių</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A11E8754-00CE-49DA-BFD3-F148F637D972}" type="datetimeFigureOut">
              <a:rPr lang="lt-LT" smtClean="0"/>
              <a:t>2021-04-26</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44738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A11E8754-00CE-49DA-BFD3-F148F637D972}" type="datetimeFigureOut">
              <a:rPr lang="lt-LT" smtClean="0"/>
              <a:t>2021-04-26</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946935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A11E8754-00CE-49DA-BFD3-F148F637D972}" type="datetimeFigureOut">
              <a:rPr lang="lt-LT" smtClean="0"/>
              <a:t>2021-04-26</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51483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a:t>Spustelėję redaguokite stilių</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A11E8754-00CE-49DA-BFD3-F148F637D972}" type="datetimeFigureOut">
              <a:rPr lang="lt-LT" smtClean="0"/>
              <a:t>2021-04-26</a:t>
            </a:fld>
            <a:endParaRPr lang="lt-LT"/>
          </a:p>
        </p:txBody>
      </p:sp>
      <p:sp>
        <p:nvSpPr>
          <p:cNvPr id="8" name="Footer Placeholder 7"/>
          <p:cNvSpPr>
            <a:spLocks noGrp="1"/>
          </p:cNvSpPr>
          <p:nvPr>
            <p:ph type="ftr" sz="quarter" idx="11"/>
          </p:nvPr>
        </p:nvSpPr>
        <p:spPr/>
        <p:txBody>
          <a:bodyPr/>
          <a:lstStyle/>
          <a:p>
            <a:endParaRPr lang="lt-L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1846469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A11E8754-00CE-49DA-BFD3-F148F637D972}" type="datetimeFigureOut">
              <a:rPr lang="lt-LT" smtClean="0"/>
              <a:t>2021-04-26</a:t>
            </a:fld>
            <a:endParaRPr lang="lt-LT"/>
          </a:p>
        </p:txBody>
      </p:sp>
      <p:sp>
        <p:nvSpPr>
          <p:cNvPr id="4" name="Footer Placeholder 3"/>
          <p:cNvSpPr>
            <a:spLocks noGrp="1"/>
          </p:cNvSpPr>
          <p:nvPr>
            <p:ph type="ftr" sz="quarter" idx="11"/>
          </p:nvPr>
        </p:nvSpPr>
        <p:spPr/>
        <p:txBody>
          <a:bodyPr/>
          <a:lstStyle/>
          <a:p>
            <a:endParaRPr lang="lt-L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317690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E8754-00CE-49DA-BFD3-F148F637D972}" type="datetimeFigureOut">
              <a:rPr lang="lt-LT" smtClean="0"/>
              <a:t>2021-04-26</a:t>
            </a:fld>
            <a:endParaRPr lang="lt-LT"/>
          </a:p>
        </p:txBody>
      </p:sp>
      <p:sp>
        <p:nvSpPr>
          <p:cNvPr id="3" name="Footer Placeholder 2"/>
          <p:cNvSpPr>
            <a:spLocks noGrp="1"/>
          </p:cNvSpPr>
          <p:nvPr>
            <p:ph type="ftr" sz="quarter" idx="11"/>
          </p:nvPr>
        </p:nvSpPr>
        <p:spPr/>
        <p:txBody>
          <a:bodyPr/>
          <a:lstStyle/>
          <a:p>
            <a:endParaRPr lang="lt-L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75791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t-LT"/>
              <a:t>Spustelėję redaguokite stilių</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A11E8754-00CE-49DA-BFD3-F148F637D972}" type="datetimeFigureOut">
              <a:rPr lang="lt-LT" smtClean="0"/>
              <a:t>2021-04-26</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226280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A11E8754-00CE-49DA-BFD3-F148F637D972}" type="datetimeFigureOut">
              <a:rPr lang="lt-LT" smtClean="0"/>
              <a:t>2021-04-26</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A7F99-F435-457A-BDC6-4B73DA3B65AB}" type="slidenum">
              <a:rPr lang="lt-LT" smtClean="0"/>
              <a:t>‹#›</a:t>
            </a:fld>
            <a:endParaRPr lang="lt-LT"/>
          </a:p>
        </p:txBody>
      </p:sp>
    </p:spTree>
    <p:extLst>
      <p:ext uri="{BB962C8B-B14F-4D97-AF65-F5344CB8AC3E}">
        <p14:creationId xmlns:p14="http://schemas.microsoft.com/office/powerpoint/2010/main" val="3655983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1E8754-00CE-49DA-BFD3-F148F637D972}" type="datetimeFigureOut">
              <a:rPr lang="lt-LT" smtClean="0"/>
              <a:t>2021-04-26</a:t>
            </a:fld>
            <a:endParaRPr lang="lt-L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6AA7F99-F435-457A-BDC6-4B73DA3B65AB}" type="slidenum">
              <a:rPr lang="lt-LT" smtClean="0"/>
              <a:t>‹#›</a:t>
            </a:fld>
            <a:endParaRPr lang="lt-LT"/>
          </a:p>
        </p:txBody>
      </p:sp>
    </p:spTree>
    <p:extLst>
      <p:ext uri="{BB962C8B-B14F-4D97-AF65-F5344CB8AC3E}">
        <p14:creationId xmlns:p14="http://schemas.microsoft.com/office/powerpoint/2010/main" val="317349990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5727709-C7AA-4429-A61C-696BC55FEC33}"/>
              </a:ext>
            </a:extLst>
          </p:cNvPr>
          <p:cNvSpPr>
            <a:spLocks noGrp="1"/>
          </p:cNvSpPr>
          <p:nvPr>
            <p:ph type="ctrTitle"/>
          </p:nvPr>
        </p:nvSpPr>
        <p:spPr>
          <a:xfrm>
            <a:off x="1607104" y="1055097"/>
            <a:ext cx="5760719" cy="4747805"/>
          </a:xfrm>
        </p:spPr>
        <p:txBody>
          <a:bodyPr anchor="ctr">
            <a:normAutofit/>
          </a:bodyPr>
          <a:lstStyle/>
          <a:p>
            <a:pPr algn="l"/>
            <a:r>
              <a:rPr lang="lt-LT" sz="4000" dirty="0">
                <a:solidFill>
                  <a:schemeClr val="tx2"/>
                </a:solidFill>
              </a:rPr>
              <a:t>Priverstinės hospitalizacijos teisiniai pagrindai</a:t>
            </a:r>
          </a:p>
        </p:txBody>
      </p:sp>
      <p:sp>
        <p:nvSpPr>
          <p:cNvPr id="3" name="Antrinis pavadinimas 2">
            <a:extLst>
              <a:ext uri="{FF2B5EF4-FFF2-40B4-BE49-F238E27FC236}">
                <a16:creationId xmlns:a16="http://schemas.microsoft.com/office/drawing/2014/main" id="{5E937922-09DC-49E3-AE53-4EC31033C998}"/>
              </a:ext>
            </a:extLst>
          </p:cNvPr>
          <p:cNvSpPr>
            <a:spLocks noGrp="1"/>
          </p:cNvSpPr>
          <p:nvPr>
            <p:ph type="subTitle" idx="1"/>
          </p:nvPr>
        </p:nvSpPr>
        <p:spPr>
          <a:xfrm>
            <a:off x="8342357" y="1638300"/>
            <a:ext cx="3330531" cy="3581400"/>
          </a:xfrm>
        </p:spPr>
        <p:txBody>
          <a:bodyPr anchor="ctr">
            <a:normAutofit/>
          </a:bodyPr>
          <a:lstStyle/>
          <a:p>
            <a:pPr algn="l"/>
            <a:r>
              <a:rPr lang="lt-LT" dirty="0">
                <a:solidFill>
                  <a:schemeClr val="tx2"/>
                </a:solidFill>
              </a:rPr>
              <a:t>Martynas Marcinkevičius</a:t>
            </a:r>
          </a:p>
          <a:p>
            <a:pPr algn="l"/>
            <a:r>
              <a:rPr lang="lt-LT" dirty="0">
                <a:solidFill>
                  <a:schemeClr val="tx2"/>
                </a:solidFill>
              </a:rPr>
              <a:t>Vilniaus miesto psichikos sveikatos centro direktorius,</a:t>
            </a:r>
          </a:p>
          <a:p>
            <a:pPr algn="l"/>
            <a:r>
              <a:rPr lang="lt-LT" dirty="0">
                <a:solidFill>
                  <a:schemeClr val="tx2"/>
                </a:solidFill>
              </a:rPr>
              <a:t>Gydytojas psichiatras</a:t>
            </a:r>
          </a:p>
          <a:p>
            <a:pPr algn="l"/>
            <a:endParaRPr lang="lt-LT" dirty="0">
              <a:solidFill>
                <a:schemeClr val="tx2"/>
              </a:solidFill>
            </a:endParaRPr>
          </a:p>
        </p:txBody>
      </p:sp>
    </p:spTree>
    <p:extLst>
      <p:ext uri="{BB962C8B-B14F-4D97-AF65-F5344CB8AC3E}">
        <p14:creationId xmlns:p14="http://schemas.microsoft.com/office/powerpoint/2010/main" val="333592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DDDAD6E-24B0-4E51-8E4B-A6A31CF00300}"/>
              </a:ext>
            </a:extLst>
          </p:cNvPr>
          <p:cNvSpPr>
            <a:spLocks noGrp="1"/>
          </p:cNvSpPr>
          <p:nvPr>
            <p:ph type="title"/>
          </p:nvPr>
        </p:nvSpPr>
        <p:spPr>
          <a:xfrm>
            <a:off x="2592925" y="307910"/>
            <a:ext cx="8911687" cy="1597090"/>
          </a:xfrm>
        </p:spPr>
        <p:txBody>
          <a:bodyPr>
            <a:normAutofit fontScale="90000"/>
          </a:bodyPr>
          <a:lstStyle/>
          <a:p>
            <a:pPr marL="0" marR="0" algn="ctr">
              <a:spcBef>
                <a:spcPts val="0"/>
              </a:spcBef>
              <a:spcAft>
                <a:spcPts val="0"/>
              </a:spcAft>
            </a:pPr>
            <a:r>
              <a:rPr lang="lt-LT" sz="3100" b="1" i="0" dirty="0">
                <a:solidFill>
                  <a:srgbClr val="000000"/>
                </a:solidFill>
                <a:effectLst/>
                <a:latin typeface="Times New Roman" panose="02020603050405020304" pitchFamily="18" charset="0"/>
              </a:rPr>
              <a:t>LIETUVOS RESPUBLIKOS</a:t>
            </a:r>
            <a:br>
              <a:rPr lang="lt-LT" sz="3100" b="0" i="0" dirty="0">
                <a:solidFill>
                  <a:srgbClr val="000000"/>
                </a:solidFill>
                <a:effectLst/>
                <a:latin typeface="Times New Roman" panose="02020603050405020304" pitchFamily="18" charset="0"/>
              </a:rPr>
            </a:br>
            <a:r>
              <a:rPr lang="lt-LT" sz="3100" b="1" i="0" dirty="0">
                <a:solidFill>
                  <a:srgbClr val="000000"/>
                </a:solidFill>
                <a:effectLst/>
                <a:latin typeface="Times New Roman" panose="02020603050405020304" pitchFamily="18" charset="0"/>
              </a:rPr>
              <a:t>PSICHIKOS SVEIKATOS PRIEŽIŪROS</a:t>
            </a:r>
            <a:br>
              <a:rPr lang="lt-LT" sz="3100" b="0" i="0" dirty="0">
                <a:solidFill>
                  <a:srgbClr val="000000"/>
                </a:solidFill>
                <a:effectLst/>
                <a:latin typeface="Times New Roman" panose="02020603050405020304" pitchFamily="18" charset="0"/>
              </a:rPr>
            </a:br>
            <a:r>
              <a:rPr lang="lt-LT" sz="3100" b="1" i="0" dirty="0">
                <a:solidFill>
                  <a:srgbClr val="000000"/>
                </a:solidFill>
                <a:effectLst/>
                <a:latin typeface="Times New Roman" panose="02020603050405020304" pitchFamily="18" charset="0"/>
              </a:rPr>
              <a:t>Į S T A T Y M A S</a:t>
            </a:r>
            <a:r>
              <a:rPr lang="lt-LT" sz="3100" dirty="0">
                <a:solidFill>
                  <a:srgbClr val="000000"/>
                </a:solidFill>
                <a:latin typeface="Times New Roman" panose="02020603050405020304" pitchFamily="18" charset="0"/>
              </a:rPr>
              <a:t> </a:t>
            </a:r>
            <a:br>
              <a:rPr lang="lt-LT" sz="3100" dirty="0">
                <a:solidFill>
                  <a:srgbClr val="000000"/>
                </a:solidFill>
                <a:latin typeface="Times New Roman" panose="02020603050405020304" pitchFamily="18" charset="0"/>
              </a:rPr>
            </a:br>
            <a:r>
              <a:rPr lang="lt-LT" b="0" i="0" dirty="0">
                <a:solidFill>
                  <a:srgbClr val="000000"/>
                </a:solidFill>
                <a:effectLst/>
                <a:latin typeface="Times New Roman" panose="02020603050405020304" pitchFamily="18" charset="0"/>
              </a:rPr>
              <a:t>1995 m. birželio 6 d. Nr. I-924</a:t>
            </a:r>
            <a:br>
              <a:rPr lang="lt-LT" b="0" i="0" dirty="0">
                <a:solidFill>
                  <a:srgbClr val="000000"/>
                </a:solidFill>
                <a:effectLst/>
                <a:latin typeface="Times New Roman" panose="02020603050405020304" pitchFamily="18" charset="0"/>
              </a:rPr>
            </a:br>
            <a:endParaRPr lang="lt-LT" dirty="0"/>
          </a:p>
        </p:txBody>
      </p:sp>
      <p:sp>
        <p:nvSpPr>
          <p:cNvPr id="3" name="Turinio vietos rezervavimo ženklas 2">
            <a:extLst>
              <a:ext uri="{FF2B5EF4-FFF2-40B4-BE49-F238E27FC236}">
                <a16:creationId xmlns:a16="http://schemas.microsoft.com/office/drawing/2014/main" id="{68C6CA94-6025-4BDD-9222-E6B08EE9165C}"/>
              </a:ext>
            </a:extLst>
          </p:cNvPr>
          <p:cNvSpPr>
            <a:spLocks noGrp="1"/>
          </p:cNvSpPr>
          <p:nvPr>
            <p:ph idx="1"/>
          </p:nvPr>
        </p:nvSpPr>
        <p:spPr>
          <a:xfrm>
            <a:off x="2248184" y="2264227"/>
            <a:ext cx="9601167" cy="4845699"/>
          </a:xfrm>
        </p:spPr>
        <p:txBody>
          <a:bodyPr>
            <a:normAutofit/>
          </a:bodyPr>
          <a:lstStyle/>
          <a:p>
            <a:r>
              <a:rPr lang="lt-LT" dirty="0"/>
              <a:t>27 straipsnis. Asmuo, </a:t>
            </a:r>
            <a:r>
              <a:rPr lang="lt-LT" dirty="0">
                <a:solidFill>
                  <a:srgbClr val="FF0000"/>
                </a:solidFill>
              </a:rPr>
              <a:t>sergąs sunkia psichikos liga </a:t>
            </a:r>
            <a:r>
              <a:rPr lang="lt-LT" dirty="0"/>
              <a:t>ir atsisakąs hospitalizavimo, gali būti hospitalizuojamas prievarta tik jeigu yra reali grėsmė, kad jis savo veiksmais gali padaryti esminę žalą:</a:t>
            </a:r>
          </a:p>
          <a:p>
            <a:r>
              <a:rPr lang="lt-LT" dirty="0"/>
              <a:t>1) savo sveikatai, gyvybei;</a:t>
            </a:r>
          </a:p>
          <a:p>
            <a:r>
              <a:rPr lang="lt-LT" dirty="0"/>
              <a:t>2) aplinkinių sveikatai, gyvybei.</a:t>
            </a:r>
          </a:p>
          <a:p>
            <a:endParaRPr lang="lt-LT" dirty="0"/>
          </a:p>
          <a:p>
            <a:r>
              <a:rPr lang="lt-LT" dirty="0"/>
              <a:t>28 straipsnis. Esant šio įstatymo 27 straipsnyje nurodytoms aplinkybėms, ligonis gali būti priverstinai hospitalizuotas ir priverstinai gydomas psichiatrijos įstaigoje </a:t>
            </a:r>
            <a:r>
              <a:rPr lang="lt-LT" dirty="0">
                <a:solidFill>
                  <a:srgbClr val="FF0000"/>
                </a:solidFill>
              </a:rPr>
              <a:t>ne ilgiau kaip 72 valandas be SPSK sutikimo</a:t>
            </a:r>
            <a:r>
              <a:rPr lang="lt-LT" dirty="0"/>
              <a:t>. Jeigu per 72 valandas tokio sutikimo negaunama, priverstinis hospitalizavimas ir priverstinis gydymas turi būti nutraukti. Apie priverstinį hospitalizavimą psichiatrijos įstaigos administracija nedelsdama praneša ligonio artimiesiems, atstovui.</a:t>
            </a:r>
          </a:p>
        </p:txBody>
      </p:sp>
    </p:spTree>
    <p:extLst>
      <p:ext uri="{BB962C8B-B14F-4D97-AF65-F5344CB8AC3E}">
        <p14:creationId xmlns:p14="http://schemas.microsoft.com/office/powerpoint/2010/main" val="293342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B60D924-047D-4BA0-AD5F-FA30B034483F}"/>
              </a:ext>
            </a:extLst>
          </p:cNvPr>
          <p:cNvSpPr>
            <a:spLocks noGrp="1"/>
          </p:cNvSpPr>
          <p:nvPr>
            <p:ph type="title"/>
          </p:nvPr>
        </p:nvSpPr>
        <p:spPr>
          <a:xfrm>
            <a:off x="2071396" y="138918"/>
            <a:ext cx="9358571" cy="1280890"/>
          </a:xfrm>
        </p:spPr>
        <p:txBody>
          <a:bodyPr>
            <a:noAutofit/>
          </a:bodyPr>
          <a:lstStyle/>
          <a:p>
            <a:br>
              <a:rPr lang="lt-LT" sz="2800" dirty="0"/>
            </a:br>
            <a:r>
              <a:rPr lang="lt-LT" b="1" dirty="0"/>
              <a:t>Pakeitimas 2001 m. liepos 5 d. Nr. IX-429</a:t>
            </a:r>
          </a:p>
        </p:txBody>
      </p:sp>
      <p:sp>
        <p:nvSpPr>
          <p:cNvPr id="3" name="Turinio vietos rezervavimo ženklas 2">
            <a:extLst>
              <a:ext uri="{FF2B5EF4-FFF2-40B4-BE49-F238E27FC236}">
                <a16:creationId xmlns:a16="http://schemas.microsoft.com/office/drawing/2014/main" id="{35423BE1-DD2B-488C-82C8-5BF967F42932}"/>
              </a:ext>
            </a:extLst>
          </p:cNvPr>
          <p:cNvSpPr>
            <a:spLocks noGrp="1"/>
          </p:cNvSpPr>
          <p:nvPr>
            <p:ph idx="1"/>
          </p:nvPr>
        </p:nvSpPr>
        <p:spPr>
          <a:xfrm>
            <a:off x="2258008" y="1604865"/>
            <a:ext cx="9246604" cy="5114217"/>
          </a:xfrm>
        </p:spPr>
        <p:txBody>
          <a:bodyPr>
            <a:normAutofit fontScale="92500" lnSpcReduction="10000"/>
          </a:bodyPr>
          <a:lstStyle/>
          <a:p>
            <a:pPr marL="0" indent="0">
              <a:buNone/>
            </a:pPr>
            <a:endParaRPr lang="lt-LT" dirty="0"/>
          </a:p>
          <a:p>
            <a:r>
              <a:rPr lang="lt-LT" sz="2200" dirty="0"/>
              <a:t>Pakeisti 28 straipsnį ir jį išdėstyti taip:</a:t>
            </a:r>
          </a:p>
          <a:p>
            <a:pPr marL="0" indent="0">
              <a:buNone/>
            </a:pPr>
            <a:r>
              <a:rPr lang="lt-LT" sz="2200" dirty="0"/>
              <a:t>„28 straipsnis. Esant šio įstatymo 27 straipsnyje nurodytoms aplinkybėms, pacientas gali būti priverstinai hospitalizuotas ir priverstinai gydomas psichiatrijos įstaigoje </a:t>
            </a:r>
            <a:r>
              <a:rPr lang="lt-LT" sz="2200" dirty="0">
                <a:solidFill>
                  <a:srgbClr val="FF0000"/>
                </a:solidFill>
              </a:rPr>
              <a:t>ne ilgiau kaip dvi paras be teismo leidimo</a:t>
            </a:r>
            <a:r>
              <a:rPr lang="lt-LT" sz="2200" dirty="0"/>
              <a:t>. Jeigu per dvi paras teismas leidimo neduoda, priverstinis hospitalizavimas ir priverstinis gydymas turi būti nutraukti. Apie priverstinį hospitalizavimą psichiatrijos įstaigos administracija nedelsdama praneša paciento atstovui.</a:t>
            </a:r>
          </a:p>
          <a:p>
            <a:pPr marL="0" indent="0">
              <a:buNone/>
            </a:pPr>
            <a:r>
              <a:rPr lang="lt-LT" sz="2200" dirty="0"/>
              <a:t>Kai pacientas priverstinai hospitalizuojamas, </a:t>
            </a:r>
            <a:r>
              <a:rPr lang="lt-LT" sz="2200" dirty="0">
                <a:solidFill>
                  <a:srgbClr val="FF0000"/>
                </a:solidFill>
              </a:rPr>
              <a:t>psichiatrijos įstaigos administracija privalo ne vėliau kaip per 2 paras kreiptis į teismą. </a:t>
            </a:r>
            <a:r>
              <a:rPr lang="lt-LT" sz="2200" dirty="0"/>
              <a:t>Teismas, apsvarstęs psichiatrų rekomendacijas, turi teisę priimti sprendimą dėl paciento priverstinio hospitalizavimo ir priverstinio gydymo pratęsimo, bet ne ilgiau kaip vienam mėnesiui nuo priverstinio hospitalizavimo pradžios. Pagal psichiatro rekomendacijas psichiatrijos įstaigos administracija turi teisę nutraukti paciento priverstinį hospitalizavimą ir priverstinį gydymą anksčiau.</a:t>
            </a:r>
          </a:p>
        </p:txBody>
      </p:sp>
    </p:spTree>
    <p:extLst>
      <p:ext uri="{BB962C8B-B14F-4D97-AF65-F5344CB8AC3E}">
        <p14:creationId xmlns:p14="http://schemas.microsoft.com/office/powerpoint/2010/main" val="2656905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09C3C88-C669-4E97-8823-43C80B0B3075}"/>
              </a:ext>
            </a:extLst>
          </p:cNvPr>
          <p:cNvSpPr>
            <a:spLocks noGrp="1"/>
          </p:cNvSpPr>
          <p:nvPr>
            <p:ph type="title"/>
          </p:nvPr>
        </p:nvSpPr>
        <p:spPr>
          <a:xfrm>
            <a:off x="2471627" y="138918"/>
            <a:ext cx="8911687" cy="1280890"/>
          </a:xfrm>
        </p:spPr>
        <p:txBody>
          <a:bodyPr>
            <a:normAutofit fontScale="90000"/>
          </a:bodyPr>
          <a:lstStyle/>
          <a:p>
            <a:pPr algn="ctr"/>
            <a:r>
              <a:rPr lang="lt-LT" b="1" dirty="0"/>
              <a:t>Pakeitimas</a:t>
            </a:r>
            <a:br>
              <a:rPr lang="lt-LT" b="1" dirty="0"/>
            </a:br>
            <a:r>
              <a:rPr lang="nn-NO" b="1" dirty="0"/>
              <a:t>2005 m. liepos 5 d. Nr. X-309</a:t>
            </a:r>
            <a:br>
              <a:rPr lang="nn-NO" b="1" dirty="0"/>
            </a:br>
            <a:endParaRPr lang="lt-LT" b="1" dirty="0"/>
          </a:p>
        </p:txBody>
      </p:sp>
      <p:sp>
        <p:nvSpPr>
          <p:cNvPr id="3" name="Turinio vietos rezervavimo ženklas 2">
            <a:extLst>
              <a:ext uri="{FF2B5EF4-FFF2-40B4-BE49-F238E27FC236}">
                <a16:creationId xmlns:a16="http://schemas.microsoft.com/office/drawing/2014/main" id="{F2524557-F51D-40F7-8F05-28E6D52348C8}"/>
              </a:ext>
            </a:extLst>
          </p:cNvPr>
          <p:cNvSpPr>
            <a:spLocks noGrp="1"/>
          </p:cNvSpPr>
          <p:nvPr>
            <p:ph idx="1"/>
          </p:nvPr>
        </p:nvSpPr>
        <p:spPr>
          <a:xfrm>
            <a:off x="1950098" y="2133599"/>
            <a:ext cx="10151706" cy="4005943"/>
          </a:xfrm>
        </p:spPr>
        <p:txBody>
          <a:bodyPr>
            <a:normAutofit/>
          </a:bodyPr>
          <a:lstStyle/>
          <a:p>
            <a:r>
              <a:rPr lang="lt-LT" sz="2800" dirty="0"/>
              <a:t>Papildyti 28 straipsnį 4 dalimi:</a:t>
            </a:r>
          </a:p>
          <a:p>
            <a:pPr marL="0" indent="0">
              <a:buNone/>
            </a:pPr>
            <a:r>
              <a:rPr lang="lt-LT" sz="2800" dirty="0"/>
              <a:t>„Kai sprendžiami sunkiomis psichikos ligomis sergančių pacientų priverstinio hospitalizavimo ir priverstinio gydymo klausimai, psichiatrijos įstaigos administracija privalo kreiptis dėl antrinės teisinės pagalbos pacientui suteikimo, jei tokiam pacientui neatstovauja jo atstovas.“</a:t>
            </a:r>
          </a:p>
        </p:txBody>
      </p:sp>
    </p:spTree>
    <p:extLst>
      <p:ext uri="{BB962C8B-B14F-4D97-AF65-F5344CB8AC3E}">
        <p14:creationId xmlns:p14="http://schemas.microsoft.com/office/powerpoint/2010/main" val="153713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E9182E1-19E9-4F0B-8C1E-91DCA6B5FF51}"/>
              </a:ext>
            </a:extLst>
          </p:cNvPr>
          <p:cNvSpPr>
            <a:spLocks noGrp="1"/>
          </p:cNvSpPr>
          <p:nvPr>
            <p:ph type="title"/>
          </p:nvPr>
        </p:nvSpPr>
        <p:spPr>
          <a:xfrm>
            <a:off x="2589212" y="306333"/>
            <a:ext cx="8911687" cy="1280890"/>
          </a:xfrm>
        </p:spPr>
        <p:txBody>
          <a:bodyPr>
            <a:noAutofit/>
          </a:bodyPr>
          <a:lstStyle/>
          <a:p>
            <a:pPr algn="ctr"/>
            <a:r>
              <a:rPr lang="lt-LT" sz="2800" b="1" dirty="0"/>
              <a:t>LIETUVOS RESPUBLIKOS PSICHIKOS SVEIKATOS PRIEŽIŪROS ĮSTATYMO NR. I-924 PAKEITIMO ĮSTATYMAS </a:t>
            </a:r>
            <a:br>
              <a:rPr lang="lt-LT" sz="2800" b="1" dirty="0"/>
            </a:br>
            <a:r>
              <a:rPr lang="lt-LT" sz="2800" b="1" dirty="0"/>
              <a:t>2019 m. sausio 11 d. Nr. XIII-1906</a:t>
            </a:r>
          </a:p>
        </p:txBody>
      </p:sp>
      <p:sp>
        <p:nvSpPr>
          <p:cNvPr id="3" name="Turinio vietos rezervavimo ženklas 2">
            <a:extLst>
              <a:ext uri="{FF2B5EF4-FFF2-40B4-BE49-F238E27FC236}">
                <a16:creationId xmlns:a16="http://schemas.microsoft.com/office/drawing/2014/main" id="{3702AAB5-665A-4F70-82EC-7CFFB170AE34}"/>
              </a:ext>
            </a:extLst>
          </p:cNvPr>
          <p:cNvSpPr>
            <a:spLocks noGrp="1"/>
          </p:cNvSpPr>
          <p:nvPr>
            <p:ph idx="1"/>
          </p:nvPr>
        </p:nvSpPr>
        <p:spPr>
          <a:xfrm>
            <a:off x="2267339" y="2133599"/>
            <a:ext cx="9237273" cy="4724401"/>
          </a:xfrm>
        </p:spPr>
        <p:txBody>
          <a:bodyPr>
            <a:normAutofit/>
          </a:bodyPr>
          <a:lstStyle/>
          <a:p>
            <a:pPr marL="0" marR="0" indent="457200" algn="just">
              <a:spcBef>
                <a:spcPts val="0"/>
              </a:spcBef>
              <a:spcAft>
                <a:spcPts val="0"/>
              </a:spcAft>
            </a:pPr>
            <a:r>
              <a:rPr lang="lt-LT" sz="1800" b="0" i="0" dirty="0">
                <a:solidFill>
                  <a:srgbClr val="000000"/>
                </a:solidFill>
                <a:effectLst/>
                <a:latin typeface="Times New Roman" panose="02020603050405020304" pitchFamily="18" charset="0"/>
              </a:rPr>
              <a:t>6. </a:t>
            </a:r>
            <a:r>
              <a:rPr lang="lt-LT" sz="1800" b="1" i="0" dirty="0">
                <a:solidFill>
                  <a:srgbClr val="000000"/>
                </a:solidFill>
                <a:effectLst/>
                <a:latin typeface="Times New Roman" panose="02020603050405020304" pitchFamily="18" charset="0"/>
              </a:rPr>
              <a:t>Priverstinis gydymas </a:t>
            </a:r>
            <a:r>
              <a:rPr lang="lt-LT" sz="1800" b="0" i="0" dirty="0">
                <a:solidFill>
                  <a:srgbClr val="000000"/>
                </a:solidFill>
                <a:effectLst/>
                <a:latin typeface="Times New Roman" panose="02020603050405020304" pitchFamily="18" charset="0"/>
              </a:rPr>
              <a:t>–</a:t>
            </a:r>
            <a:r>
              <a:rPr lang="lt-LT" sz="1800" b="1" i="0" dirty="0">
                <a:solidFill>
                  <a:srgbClr val="000000"/>
                </a:solidFill>
                <a:effectLst/>
                <a:latin typeface="Times New Roman" panose="02020603050405020304" pitchFamily="18" charset="0"/>
              </a:rPr>
              <a:t> </a:t>
            </a:r>
            <a:r>
              <a:rPr lang="lt-LT" sz="1800" b="0" i="0" dirty="0">
                <a:solidFill>
                  <a:srgbClr val="000000"/>
                </a:solidFill>
                <a:effectLst/>
                <a:latin typeface="Times New Roman" panose="02020603050405020304" pitchFamily="18" charset="0"/>
              </a:rPr>
              <a:t>gydymas be paciento sutikimo.</a:t>
            </a:r>
          </a:p>
          <a:p>
            <a:pPr marL="0" marR="0" indent="457200" algn="just">
              <a:spcBef>
                <a:spcPts val="0"/>
              </a:spcBef>
              <a:spcAft>
                <a:spcPts val="0"/>
              </a:spcAft>
            </a:pPr>
            <a:r>
              <a:rPr lang="lt-LT" sz="1800" b="0" i="0" dirty="0">
                <a:solidFill>
                  <a:srgbClr val="000000"/>
                </a:solidFill>
                <a:effectLst/>
                <a:latin typeface="Times New Roman" panose="02020603050405020304" pitchFamily="18" charset="0"/>
              </a:rPr>
              <a:t>7. </a:t>
            </a:r>
            <a:r>
              <a:rPr lang="lt-LT" sz="1800" b="1" i="0" dirty="0">
                <a:solidFill>
                  <a:srgbClr val="000000"/>
                </a:solidFill>
                <a:effectLst/>
                <a:latin typeface="Times New Roman" panose="02020603050405020304" pitchFamily="18" charset="0"/>
              </a:rPr>
              <a:t>Priverstinis hospitalizavimas</a:t>
            </a:r>
            <a:r>
              <a:rPr lang="lt-LT" sz="1800" b="0" i="0" dirty="0">
                <a:solidFill>
                  <a:srgbClr val="000000"/>
                </a:solidFill>
                <a:effectLst/>
                <a:latin typeface="Times New Roman" panose="02020603050405020304" pitchFamily="18" charset="0"/>
              </a:rPr>
              <a:t> – hospitalizavimas be hospitalizuojamo paciento sutikimo.</a:t>
            </a:r>
          </a:p>
          <a:p>
            <a:r>
              <a:rPr lang="lt-LT" dirty="0"/>
              <a:t>12 straipsnis. Priverstinio hospitalizavimo ir priverstinio gydymo sąlygos</a:t>
            </a:r>
          </a:p>
          <a:p>
            <a:pPr marL="0" indent="0">
              <a:buNone/>
            </a:pPr>
            <a:r>
              <a:rPr lang="lt-LT" dirty="0"/>
              <a:t>1. Psichikos ir elgesio sutrikimų turintis pacientas, atsisakantis hospitalizavimo, Lietuvos Respublikos Vyriausybės įgaliotų institucijų nustatyta tvarka gali būti priverstinai hospitalizuojamas, </a:t>
            </a:r>
            <a:r>
              <a:rPr lang="lt-LT" dirty="0">
                <a:solidFill>
                  <a:srgbClr val="FF0000"/>
                </a:solidFill>
              </a:rPr>
              <a:t>bet ne ilgiau kaip 3 darbo dienas</a:t>
            </a:r>
            <a:r>
              <a:rPr lang="lt-LT" dirty="0"/>
              <a:t>, tik jeigu iš paciento elgesio ir (ar) kitų objektyvių duomenų galima pagrįstai spręsti, kad yra reali grėsmė, kad jis savo veiksmais ar neveikimu gali padaryti </a:t>
            </a:r>
            <a:r>
              <a:rPr lang="lt-LT" dirty="0">
                <a:solidFill>
                  <a:srgbClr val="FF0000"/>
                </a:solidFill>
              </a:rPr>
              <a:t>esminės žalos savo ar aplinkinių sveikatai, gyvybei ir (ar) turtui. </a:t>
            </a:r>
            <a:r>
              <a:rPr lang="lt-LT" dirty="0"/>
              <a:t>Priverstinai hospitalizavus asmenį, </a:t>
            </a:r>
            <a:r>
              <a:rPr lang="lt-LT" dirty="0">
                <a:solidFill>
                  <a:srgbClr val="FF0000"/>
                </a:solidFill>
              </a:rPr>
              <a:t>gydytojas psichiatras privalo nedelsdamas kreiptis į pacientą dėl rašytinio sutikimo jį gydyti konkrečiais vaistais ar priemonėmis (būdais). </a:t>
            </a:r>
            <a:r>
              <a:rPr lang="lt-LT" dirty="0"/>
              <a:t>Jeigu pacientas negali būti laikomas gebančiu protingai vertinti savo interesus ir dėl to nepavyksta gauti paciento sutikimo dėl gydymo konkrečiais vaistais ar priemonėmis (būdais) ir kai yra šioje dalyje nurodytos aplinkybės, jis Vyriausybės įgaliotų institucijų nustatyta tvarka </a:t>
            </a:r>
            <a:r>
              <a:rPr lang="lt-LT" dirty="0">
                <a:solidFill>
                  <a:srgbClr val="FF0000"/>
                </a:solidFill>
              </a:rPr>
              <a:t>gali būti priverstinai gydomas, bet ne ilgiau kaip 3 darbo dienas.</a:t>
            </a:r>
          </a:p>
        </p:txBody>
      </p:sp>
    </p:spTree>
    <p:extLst>
      <p:ext uri="{BB962C8B-B14F-4D97-AF65-F5344CB8AC3E}">
        <p14:creationId xmlns:p14="http://schemas.microsoft.com/office/powerpoint/2010/main" val="2081833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E9182E1-19E9-4F0B-8C1E-91DCA6B5FF51}"/>
              </a:ext>
            </a:extLst>
          </p:cNvPr>
          <p:cNvSpPr>
            <a:spLocks noGrp="1"/>
          </p:cNvSpPr>
          <p:nvPr>
            <p:ph type="title"/>
          </p:nvPr>
        </p:nvSpPr>
        <p:spPr>
          <a:xfrm>
            <a:off x="2589212" y="306333"/>
            <a:ext cx="8911687" cy="1280890"/>
          </a:xfrm>
        </p:spPr>
        <p:txBody>
          <a:bodyPr>
            <a:noAutofit/>
          </a:bodyPr>
          <a:lstStyle/>
          <a:p>
            <a:pPr algn="ctr"/>
            <a:r>
              <a:rPr lang="lt-LT" sz="2800" b="1" dirty="0"/>
              <a:t>LIETUVOS RESPUBLIKOS PSICHIKOS SVEIKATOS PRIEŽIŪROS ĮSTATYMO NR. I-924 PAKEITIMO ĮSTATYMAS </a:t>
            </a:r>
            <a:br>
              <a:rPr lang="lt-LT" sz="2800" b="1" dirty="0"/>
            </a:br>
            <a:r>
              <a:rPr lang="lt-LT" sz="2800" b="1" dirty="0"/>
              <a:t>2019 m. sausio 11 d. Nr. XIII-1906</a:t>
            </a:r>
          </a:p>
        </p:txBody>
      </p:sp>
      <p:sp>
        <p:nvSpPr>
          <p:cNvPr id="3" name="Turinio vietos rezervavimo ženklas 2">
            <a:extLst>
              <a:ext uri="{FF2B5EF4-FFF2-40B4-BE49-F238E27FC236}">
                <a16:creationId xmlns:a16="http://schemas.microsoft.com/office/drawing/2014/main" id="{3702AAB5-665A-4F70-82EC-7CFFB170AE34}"/>
              </a:ext>
            </a:extLst>
          </p:cNvPr>
          <p:cNvSpPr>
            <a:spLocks noGrp="1"/>
          </p:cNvSpPr>
          <p:nvPr>
            <p:ph idx="1"/>
          </p:nvPr>
        </p:nvSpPr>
        <p:spPr>
          <a:xfrm>
            <a:off x="2267339" y="2133600"/>
            <a:ext cx="9237273" cy="4976328"/>
          </a:xfrm>
        </p:spPr>
        <p:txBody>
          <a:bodyPr>
            <a:normAutofit fontScale="92500" lnSpcReduction="10000"/>
          </a:bodyPr>
          <a:lstStyle/>
          <a:p>
            <a:pPr marL="0" marR="0" indent="0" algn="just">
              <a:spcBef>
                <a:spcPts val="0"/>
              </a:spcBef>
              <a:spcAft>
                <a:spcPts val="0"/>
              </a:spcAft>
              <a:buNone/>
            </a:pPr>
            <a:r>
              <a:rPr lang="lt-LT" b="0" i="0" dirty="0">
                <a:solidFill>
                  <a:srgbClr val="000000"/>
                </a:solidFill>
                <a:effectLst/>
                <a:latin typeface="Times New Roman" panose="02020603050405020304" pitchFamily="18" charset="0"/>
              </a:rPr>
              <a:t>3. (...) </a:t>
            </a:r>
            <a:r>
              <a:rPr lang="lt-LT" b="0" i="0" dirty="0">
                <a:solidFill>
                  <a:srgbClr val="FF0000"/>
                </a:solidFill>
                <a:effectLst/>
                <a:latin typeface="Times New Roman" panose="02020603050405020304" pitchFamily="18" charset="0"/>
              </a:rPr>
              <a:t>Tas pats asmuo dėl to paties paciento priverstinio hospitalizavimo ir (ar) gydymo gali spręsti ne daugiau kaip du kartus iš eilės. </a:t>
            </a:r>
            <a:r>
              <a:rPr lang="lt-LT" b="0" i="0" dirty="0">
                <a:solidFill>
                  <a:srgbClr val="000000"/>
                </a:solidFill>
                <a:effectLst/>
                <a:latin typeface="Times New Roman" panose="02020603050405020304" pitchFamily="18" charset="0"/>
              </a:rPr>
              <a:t>Jeigu šioje dalyje nurodyti asmenys priima motyvuotą sprendimą, kad</a:t>
            </a:r>
            <a:r>
              <a:rPr lang="lt-LT" b="1" i="0" dirty="0">
                <a:solidFill>
                  <a:srgbClr val="000000"/>
                </a:solidFill>
                <a:effectLst/>
                <a:latin typeface="Times New Roman" panose="02020603050405020304" pitchFamily="18" charset="0"/>
              </a:rPr>
              <a:t> </a:t>
            </a:r>
            <a:r>
              <a:rPr lang="lt-LT" b="0" i="0" dirty="0">
                <a:solidFill>
                  <a:srgbClr val="000000"/>
                </a:solidFill>
                <a:effectLst/>
                <a:latin typeface="Times New Roman" panose="02020603050405020304" pitchFamily="18" charset="0"/>
              </a:rPr>
              <a:t>psichikos ir elgesio sutrikimų turintį pacientą būtina</a:t>
            </a:r>
            <a:r>
              <a:rPr lang="lt-LT" b="0" i="0" dirty="0">
                <a:solidFill>
                  <a:srgbClr val="FF0000"/>
                </a:solidFill>
                <a:effectLst/>
                <a:latin typeface="Times New Roman" panose="02020603050405020304" pitchFamily="18" charset="0"/>
              </a:rPr>
              <a:t> priverstinai hospitalizuoti ir (ar) priverstinai gydyti ilgiau kaip 3 darbo dienas,</a:t>
            </a:r>
            <a:r>
              <a:rPr lang="lt-LT" b="0" i="0" dirty="0">
                <a:solidFill>
                  <a:srgbClr val="000000"/>
                </a:solidFill>
                <a:effectLst/>
                <a:latin typeface="Times New Roman" panose="02020603050405020304" pitchFamily="18" charset="0"/>
              </a:rPr>
              <a:t> psichikos sveikatos priežiūros įstaiga, kurioje priverstinai hospitalizuojamas ir (ar) priverstinai gydomas psichikos ir elgesio sutrikimų turintis pacientas, </a:t>
            </a:r>
            <a:r>
              <a:rPr lang="lt-LT" b="0" i="0" dirty="0">
                <a:solidFill>
                  <a:srgbClr val="FF0000"/>
                </a:solidFill>
                <a:effectLst/>
                <a:latin typeface="Times New Roman" panose="02020603050405020304" pitchFamily="18" charset="0"/>
              </a:rPr>
              <a:t>privalo ne vėliau kaip per 48 valandas nuo priverstinio hospitalizavimo ir (ar) priverstinio gydymo pradžios kreiptis į teismą </a:t>
            </a:r>
            <a:r>
              <a:rPr lang="lt-LT" b="0" i="0" dirty="0">
                <a:solidFill>
                  <a:srgbClr val="000000"/>
                </a:solidFill>
                <a:effectLst/>
                <a:latin typeface="Times New Roman" panose="02020603050405020304" pitchFamily="18" charset="0"/>
              </a:rPr>
              <a:t>dėl priverstinio hospitalizavimo ir (ar) priverstinio gydymo pratęsimo.</a:t>
            </a:r>
          </a:p>
          <a:p>
            <a:pPr marL="0" marR="0" indent="457200" algn="just">
              <a:spcBef>
                <a:spcPts val="0"/>
              </a:spcBef>
              <a:spcAft>
                <a:spcPts val="0"/>
              </a:spcAft>
            </a:pPr>
            <a:r>
              <a:rPr lang="lt-LT" sz="1800" b="0" i="0" dirty="0">
                <a:solidFill>
                  <a:srgbClr val="000000"/>
                </a:solidFill>
                <a:effectLst/>
                <a:latin typeface="Times New Roman" panose="02020603050405020304" pitchFamily="18" charset="0"/>
              </a:rPr>
              <a:t>4. Teismas, apsvarstęs psichikos sveikatos priežiūros įstaigos kreipimąsi dėl priverstinio hospitalizavimo ir (ar) priverstinio gydymo pratęsimo, gali priimti sprendimą dėl psichikos ir elgesio sutrikimų turinčio paciento priverstinio hospitalizavimo ir (ar) priverstinio gydymo pratęsimo, </a:t>
            </a:r>
            <a:r>
              <a:rPr lang="lt-LT" sz="1800" b="0" i="0" dirty="0">
                <a:solidFill>
                  <a:srgbClr val="FF0000"/>
                </a:solidFill>
                <a:effectLst/>
                <a:latin typeface="Times New Roman" panose="02020603050405020304" pitchFamily="18" charset="0"/>
              </a:rPr>
              <a:t>bet ne ilgiau kaip vienam mėnesiui nuo priverstinio hospitalizavimo ir (ar) priverstinio gydymo pradžios.</a:t>
            </a:r>
          </a:p>
          <a:p>
            <a:pPr marL="0" marR="0" indent="457200" algn="just">
              <a:spcBef>
                <a:spcPts val="0"/>
              </a:spcBef>
              <a:spcAft>
                <a:spcPts val="0"/>
              </a:spcAft>
            </a:pPr>
            <a:r>
              <a:rPr lang="lt-LT" sz="1800" b="0" i="0" dirty="0">
                <a:solidFill>
                  <a:srgbClr val="000000"/>
                </a:solidFill>
                <a:effectLst/>
                <a:latin typeface="Times New Roman" panose="02020603050405020304" pitchFamily="18" charset="0"/>
              </a:rPr>
              <a:t>5. (...) Teismas, apsvarstęs psichikos sveikatos priežiūros įstaigos kreipimąsi dėl priverstinio hospitalizavimo ir (ar) priverstinio gydymo pratęsimo, priima sprendimą nepratęsti psichikos ir elgesio sutrikimų turinčio paciento priverstinio hospitalizavimo ir (ar) priverstinio gydymo arba jį (juos) pratęsti, </a:t>
            </a:r>
            <a:r>
              <a:rPr lang="lt-LT" sz="1800" b="0" i="0" dirty="0">
                <a:solidFill>
                  <a:srgbClr val="FF0000"/>
                </a:solidFill>
                <a:effectLst/>
                <a:latin typeface="Times New Roman" panose="02020603050405020304" pitchFamily="18" charset="0"/>
              </a:rPr>
              <a:t>bet kiekvieną kartą ne ilgiau kaip 6 mėnesiams.</a:t>
            </a:r>
          </a:p>
          <a:p>
            <a:pPr marL="0" marR="0" indent="457200" algn="just">
              <a:spcBef>
                <a:spcPts val="0"/>
              </a:spcBef>
              <a:spcAft>
                <a:spcPts val="0"/>
              </a:spcAft>
            </a:pPr>
            <a:r>
              <a:rPr lang="lt-LT" sz="1800" b="0" i="0" dirty="0">
                <a:solidFill>
                  <a:srgbClr val="000000"/>
                </a:solidFill>
                <a:effectLst/>
                <a:latin typeface="Times New Roman" panose="02020603050405020304" pitchFamily="18" charset="0"/>
              </a:rPr>
              <a:t>6. Išnykus priverstinio hospitalizavimo ir (ar) priverstinio gydymo aplinkybėms ir gydytojui psichiatrui arba gydytojui vaikų ir paauglių psichiatrui</a:t>
            </a:r>
            <a:r>
              <a:rPr lang="lt-LT" sz="1800" b="1" i="0" dirty="0">
                <a:solidFill>
                  <a:srgbClr val="000000"/>
                </a:solidFill>
                <a:effectLst/>
                <a:latin typeface="Times New Roman" panose="02020603050405020304" pitchFamily="18" charset="0"/>
              </a:rPr>
              <a:t> </a:t>
            </a:r>
            <a:r>
              <a:rPr lang="lt-LT" sz="1800" b="0" i="0" dirty="0">
                <a:solidFill>
                  <a:srgbClr val="000000"/>
                </a:solidFill>
                <a:effectLst/>
                <a:latin typeface="Times New Roman" panose="02020603050405020304" pitchFamily="18" charset="0"/>
              </a:rPr>
              <a:t>rekomendavus, psichikos sveikatos priežiūros </a:t>
            </a:r>
            <a:r>
              <a:rPr lang="lt-LT" sz="1800" b="0" i="0" dirty="0">
                <a:solidFill>
                  <a:srgbClr val="FF0000"/>
                </a:solidFill>
                <a:effectLst/>
                <a:latin typeface="Times New Roman" panose="02020603050405020304" pitchFamily="18" charset="0"/>
              </a:rPr>
              <a:t>įstaiga privalo nutraukti psichikos ir elgesio sutrikimų turinčio paciento priverstinį hospitalizavimą ir (ar) priverstinį gydymą anksčiau, negu baigiasi terminas, kuriam teismas pratęsė priverstinį hospitalizavimą ir (ar) priverstinį gydymą.</a:t>
            </a:r>
          </a:p>
          <a:p>
            <a:pPr marL="0" marR="0" indent="0" algn="just">
              <a:spcBef>
                <a:spcPts val="0"/>
              </a:spcBef>
              <a:spcAft>
                <a:spcPts val="0"/>
              </a:spcAft>
              <a:buNone/>
            </a:pPr>
            <a:endParaRPr lang="lt-LT" dirty="0">
              <a:solidFill>
                <a:srgbClr val="FF0000"/>
              </a:solidFill>
            </a:endParaRPr>
          </a:p>
        </p:txBody>
      </p:sp>
    </p:spTree>
    <p:extLst>
      <p:ext uri="{BB962C8B-B14F-4D97-AF65-F5344CB8AC3E}">
        <p14:creationId xmlns:p14="http://schemas.microsoft.com/office/powerpoint/2010/main" val="252971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E9182E1-19E9-4F0B-8C1E-91DCA6B5FF51}"/>
              </a:ext>
            </a:extLst>
          </p:cNvPr>
          <p:cNvSpPr>
            <a:spLocks noGrp="1"/>
          </p:cNvSpPr>
          <p:nvPr>
            <p:ph type="title"/>
          </p:nvPr>
        </p:nvSpPr>
        <p:spPr>
          <a:xfrm>
            <a:off x="2589212" y="306333"/>
            <a:ext cx="8911687" cy="1280890"/>
          </a:xfrm>
        </p:spPr>
        <p:txBody>
          <a:bodyPr>
            <a:noAutofit/>
          </a:bodyPr>
          <a:lstStyle/>
          <a:p>
            <a:pPr algn="ctr"/>
            <a:r>
              <a:rPr lang="lt-LT" sz="2800" b="1" dirty="0"/>
              <a:t>LIETUVOS RESPUBLIKOS PSICHIKOS SVEIKATOS PRIEŽIŪROS ĮSTATYMO NR. I-924 PAKEITIMO ĮSTATYMAS </a:t>
            </a:r>
            <a:br>
              <a:rPr lang="lt-LT" sz="2800" b="1" dirty="0"/>
            </a:br>
            <a:r>
              <a:rPr lang="lt-LT" sz="2800" b="1" dirty="0"/>
              <a:t>2019 m. sausio 11 d. Nr. XIII-1906</a:t>
            </a:r>
          </a:p>
        </p:txBody>
      </p:sp>
      <p:sp>
        <p:nvSpPr>
          <p:cNvPr id="3" name="Turinio vietos rezervavimo ženklas 2">
            <a:extLst>
              <a:ext uri="{FF2B5EF4-FFF2-40B4-BE49-F238E27FC236}">
                <a16:creationId xmlns:a16="http://schemas.microsoft.com/office/drawing/2014/main" id="{3702AAB5-665A-4F70-82EC-7CFFB170AE34}"/>
              </a:ext>
            </a:extLst>
          </p:cNvPr>
          <p:cNvSpPr>
            <a:spLocks noGrp="1"/>
          </p:cNvSpPr>
          <p:nvPr>
            <p:ph idx="1"/>
          </p:nvPr>
        </p:nvSpPr>
        <p:spPr>
          <a:xfrm>
            <a:off x="2263626" y="2572139"/>
            <a:ext cx="9237273" cy="4976328"/>
          </a:xfrm>
        </p:spPr>
        <p:txBody>
          <a:bodyPr>
            <a:normAutofit/>
          </a:bodyPr>
          <a:lstStyle/>
          <a:p>
            <a:pPr marL="457200" marR="0" indent="0" algn="just">
              <a:spcBef>
                <a:spcPts val="0"/>
              </a:spcBef>
              <a:spcAft>
                <a:spcPts val="0"/>
              </a:spcAft>
              <a:buNone/>
            </a:pPr>
            <a:r>
              <a:rPr lang="lt-LT" b="1" i="0" dirty="0">
                <a:solidFill>
                  <a:srgbClr val="000000"/>
                </a:solidFill>
                <a:effectLst/>
                <a:latin typeface="Times New Roman" panose="02020603050405020304" pitchFamily="18" charset="0"/>
              </a:rPr>
              <a:t>13 straipsnis.</a:t>
            </a:r>
            <a:r>
              <a:rPr lang="lt-LT" b="0" i="0" dirty="0">
                <a:solidFill>
                  <a:srgbClr val="000000"/>
                </a:solidFill>
                <a:effectLst/>
                <a:latin typeface="Times New Roman" panose="02020603050405020304" pitchFamily="18" charset="0"/>
              </a:rPr>
              <a:t> </a:t>
            </a:r>
            <a:r>
              <a:rPr lang="lt-LT" b="1" i="0" dirty="0">
                <a:solidFill>
                  <a:srgbClr val="000000"/>
                </a:solidFill>
                <a:effectLst/>
                <a:latin typeface="Times New Roman" panose="02020603050405020304" pitchFamily="18" charset="0"/>
              </a:rPr>
              <a:t>Priverstinai hospitalizuojamo ir priverstinai gydomo psichikos ir elgesio sutrikimų turinčio paciento informavimas ir teisės</a:t>
            </a:r>
            <a:endParaRPr lang="lt-LT" b="0" i="0" dirty="0">
              <a:solidFill>
                <a:srgbClr val="000000"/>
              </a:solidFill>
              <a:effectLst/>
              <a:latin typeface="Times New Roman" panose="02020603050405020304" pitchFamily="18" charset="0"/>
            </a:endParaRPr>
          </a:p>
          <a:p>
            <a:pPr marL="0" marR="0" indent="457200" algn="just">
              <a:spcBef>
                <a:spcPts val="0"/>
              </a:spcBef>
              <a:spcAft>
                <a:spcPts val="0"/>
              </a:spcAft>
            </a:pPr>
            <a:r>
              <a:rPr lang="lt-LT" sz="1800" b="0" i="0" dirty="0">
                <a:solidFill>
                  <a:srgbClr val="FF0000"/>
                </a:solidFill>
                <a:effectLst/>
                <a:latin typeface="Times New Roman" panose="02020603050405020304" pitchFamily="18" charset="0"/>
              </a:rPr>
              <a:t>5. Psichikos ir elgesio sutrikimų turintis pacientas turi teisę į papildomą psichikos sveikatos būklės įvertinimą, atliekamą trijų gydytojų psichiatrų</a:t>
            </a:r>
            <a:r>
              <a:rPr lang="lt-LT" sz="1800" b="0" i="0" dirty="0">
                <a:solidFill>
                  <a:schemeClr val="tx1"/>
                </a:solidFill>
                <a:effectLst/>
                <a:latin typeface="Times New Roman" panose="02020603050405020304" pitchFamily="18" charset="0"/>
              </a:rPr>
              <a:t>, nesusijusių su psichikos sveikatos priežiūros įstaiga, kurioje psichikos ir elgesio sutrikimų turintis pacientas priverstinai hospitalizuotas ir (ar) priverstinai gydomas. Šis įvertinimas organizuojamas psichikos ir elgesio sutrikimų turinčio paciento ar jo atstovo prašymu sveikatos apsaugos ministro nustatyta tvarka, </a:t>
            </a:r>
            <a:r>
              <a:rPr lang="lt-LT" sz="1800" b="0" i="0" dirty="0">
                <a:solidFill>
                  <a:srgbClr val="FF0000"/>
                </a:solidFill>
                <a:effectLst/>
                <a:latin typeface="Times New Roman" panose="02020603050405020304" pitchFamily="18" charset="0"/>
              </a:rPr>
              <a:t>jeigu priverstinai hospitalizuotas ir (ar) priverstinai gydomas psichikos ir elgesio sutrikimų turintis pacientas ar jo atstovas sutinka už jį mokėti pats.</a:t>
            </a:r>
          </a:p>
          <a:p>
            <a:pPr marL="0" marR="0" indent="0" algn="just">
              <a:spcBef>
                <a:spcPts val="0"/>
              </a:spcBef>
              <a:spcAft>
                <a:spcPts val="0"/>
              </a:spcAft>
              <a:buNone/>
            </a:pPr>
            <a:endParaRPr lang="lt-LT" dirty="0">
              <a:solidFill>
                <a:srgbClr val="FF0000"/>
              </a:solidFill>
            </a:endParaRPr>
          </a:p>
        </p:txBody>
      </p:sp>
    </p:spTree>
    <p:extLst>
      <p:ext uri="{BB962C8B-B14F-4D97-AF65-F5344CB8AC3E}">
        <p14:creationId xmlns:p14="http://schemas.microsoft.com/office/powerpoint/2010/main" val="273672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B60BFE-FA75-4BBF-89B3-5F67E86A90E0}"/>
              </a:ext>
            </a:extLst>
          </p:cNvPr>
          <p:cNvSpPr>
            <a:spLocks noGrp="1"/>
          </p:cNvSpPr>
          <p:nvPr>
            <p:ph type="title"/>
          </p:nvPr>
        </p:nvSpPr>
        <p:spPr>
          <a:xfrm>
            <a:off x="2006083" y="605449"/>
            <a:ext cx="9825102" cy="1280890"/>
          </a:xfrm>
        </p:spPr>
        <p:txBody>
          <a:bodyPr>
            <a:noAutofit/>
          </a:bodyPr>
          <a:lstStyle/>
          <a:p>
            <a:pPr algn="ctr"/>
            <a:r>
              <a:rPr lang="lt-LT" sz="2800" b="1" dirty="0"/>
              <a:t>SAM ĮSAKYMAS „DĖL PAPILDOMO PSICHIKOS SVEIKATOS BŪKLĖS ĮVERTINIMO TVARKOS APRAŠO PATVIRTINIMO“</a:t>
            </a:r>
            <a:br>
              <a:rPr lang="lt-LT" sz="2800" b="1" dirty="0"/>
            </a:br>
            <a:r>
              <a:rPr lang="lt-LT" sz="2800" b="1" dirty="0"/>
              <a:t>2021 m. kovo 3 d. Nr. V-432</a:t>
            </a:r>
          </a:p>
        </p:txBody>
      </p:sp>
      <p:sp>
        <p:nvSpPr>
          <p:cNvPr id="3" name="Turinio vietos rezervavimo ženklas 2">
            <a:extLst>
              <a:ext uri="{FF2B5EF4-FFF2-40B4-BE49-F238E27FC236}">
                <a16:creationId xmlns:a16="http://schemas.microsoft.com/office/drawing/2014/main" id="{AD1B919B-6195-4E02-A2D5-3D8DADA1B1BC}"/>
              </a:ext>
            </a:extLst>
          </p:cNvPr>
          <p:cNvSpPr>
            <a:spLocks noGrp="1"/>
          </p:cNvSpPr>
          <p:nvPr>
            <p:ph idx="1"/>
          </p:nvPr>
        </p:nvSpPr>
        <p:spPr>
          <a:xfrm>
            <a:off x="2202024" y="2133599"/>
            <a:ext cx="9302588" cy="4621763"/>
          </a:xfrm>
        </p:spPr>
        <p:txBody>
          <a:bodyPr>
            <a:normAutofit fontScale="92500" lnSpcReduction="20000"/>
          </a:bodyPr>
          <a:lstStyle/>
          <a:p>
            <a:endParaRPr lang="lt-LT" dirty="0"/>
          </a:p>
          <a:p>
            <a:r>
              <a:rPr lang="lt-LT" dirty="0"/>
              <a:t>4.Papildomas įvertinimas nėra prilyginamas teismo psichiatrijos ekspertizei. Papildomo įvertinimo rezultatai nėra lygiaverčiai teismo sprendimui dėl priverstinės hospitalizacijos ir (ar) priverstinio gydymo. </a:t>
            </a:r>
          </a:p>
          <a:p>
            <a:r>
              <a:rPr lang="lt-LT" dirty="0"/>
              <a:t>24.Gydančioji įstaiga, </a:t>
            </a:r>
            <a:r>
              <a:rPr lang="lt-LT" dirty="0">
                <a:solidFill>
                  <a:srgbClr val="FF0000"/>
                </a:solidFill>
              </a:rPr>
              <a:t>sutikusi su pateiktomis papildomo įvertinimo išvadomis,  kuriose visi trys gydytojai  psichiatrai  nustatė,  </a:t>
            </a:r>
            <a:r>
              <a:rPr lang="lt-LT" dirty="0"/>
              <a:t>kad  priverstinė  hospitalizacija  ir  (ar)  priverstinis  gydymas  netikslingi, Lietuvos Respublikos psichikos sveikatos priežiūros įstatymo 12 straipsnio 6 dalies pagrindu kaip galima greičiau,  bet  ne  vėliau  kaip  per  1  dieną,  nutraukia  psichikos ir  elgesio  sutrikimų  turinčio  paciento priverstinį hospitalizavimą ir (ar) priverstinį gydymą anksčiau, negu baigiasi terminas, kuriam teismas pratęsė priverstinį hospitalizavimą ir (ar) priverstinį gydymą. </a:t>
            </a:r>
          </a:p>
          <a:p>
            <a:r>
              <a:rPr lang="lt-LT" dirty="0"/>
              <a:t>25. </a:t>
            </a:r>
            <a:r>
              <a:rPr lang="lt-LT" dirty="0">
                <a:solidFill>
                  <a:srgbClr val="FF0000"/>
                </a:solidFill>
              </a:rPr>
              <a:t>Gydančiajai įstaigai nesutikus </a:t>
            </a:r>
            <a:r>
              <a:rPr lang="lt-LT" dirty="0"/>
              <a:t>su pateiktomis papildomo įvertinimo išvadomis,  kuriose visi trys gydytojai psichiatrai nustatė, kad priverstinė hospitalizacija ir (ar) priverstinis gydymas netikslingi, </a:t>
            </a:r>
            <a:r>
              <a:rPr lang="lt-LT" dirty="0">
                <a:solidFill>
                  <a:srgbClr val="FF0000"/>
                </a:solidFill>
              </a:rPr>
              <a:t>ji turi teisę per 3 darbo dienas kreiptis į teismą dėl išvados (ar kelių išvadų) apskundimo. Sprendimas nutraukti psichikos ir elgesio sutrikimų turinčio paciento priverstinį hospitalizavimą ir (ar) priverstinį gydymą  anksčiau,  negu  baigiasi  terminas,  kuriam  teismas  pratęsė  priverstinį  hospitalizavimą  ir  (ar) priverstinį gydymą, nepriimamas iki teismo sprendimo gavimo dienos.</a:t>
            </a:r>
          </a:p>
        </p:txBody>
      </p:sp>
    </p:spTree>
    <p:extLst>
      <p:ext uri="{BB962C8B-B14F-4D97-AF65-F5344CB8AC3E}">
        <p14:creationId xmlns:p14="http://schemas.microsoft.com/office/powerpoint/2010/main" val="794597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B60BFE-FA75-4BBF-89B3-5F67E86A90E0}"/>
              </a:ext>
            </a:extLst>
          </p:cNvPr>
          <p:cNvSpPr>
            <a:spLocks noGrp="1"/>
          </p:cNvSpPr>
          <p:nvPr>
            <p:ph type="title"/>
          </p:nvPr>
        </p:nvSpPr>
        <p:spPr>
          <a:xfrm>
            <a:off x="2006083" y="605449"/>
            <a:ext cx="9825102" cy="1280890"/>
          </a:xfrm>
        </p:spPr>
        <p:txBody>
          <a:bodyPr>
            <a:noAutofit/>
          </a:bodyPr>
          <a:lstStyle/>
          <a:p>
            <a:pPr algn="ctr"/>
            <a:r>
              <a:rPr lang="lt-LT" sz="2800" b="1" dirty="0"/>
              <a:t>SAM ĮSAKYMAS „DĖL PAPILDOMO PSICHIKOS SVEIKATOS BŪKLĖS ĮVERTINIMO TVARKOS APRAŠO PATVIRTINIMO“</a:t>
            </a:r>
            <a:br>
              <a:rPr lang="lt-LT" sz="2800" b="1" dirty="0"/>
            </a:br>
            <a:r>
              <a:rPr lang="lt-LT" sz="2800" b="1" dirty="0"/>
              <a:t>2021 m. kovo 3 d. Nr. V-432</a:t>
            </a:r>
          </a:p>
        </p:txBody>
      </p:sp>
      <p:sp>
        <p:nvSpPr>
          <p:cNvPr id="3" name="Turinio vietos rezervavimo ženklas 2">
            <a:extLst>
              <a:ext uri="{FF2B5EF4-FFF2-40B4-BE49-F238E27FC236}">
                <a16:creationId xmlns:a16="http://schemas.microsoft.com/office/drawing/2014/main" id="{AD1B919B-6195-4E02-A2D5-3D8DADA1B1BC}"/>
              </a:ext>
            </a:extLst>
          </p:cNvPr>
          <p:cNvSpPr>
            <a:spLocks noGrp="1"/>
          </p:cNvSpPr>
          <p:nvPr>
            <p:ph idx="1"/>
          </p:nvPr>
        </p:nvSpPr>
        <p:spPr/>
        <p:txBody>
          <a:bodyPr/>
          <a:lstStyle/>
          <a:p>
            <a:endParaRPr lang="lt-LT" dirty="0"/>
          </a:p>
          <a:p>
            <a:endParaRPr lang="lt-LT" dirty="0"/>
          </a:p>
        </p:txBody>
      </p:sp>
      <p:sp>
        <p:nvSpPr>
          <p:cNvPr id="5" name="TextBox 4">
            <a:extLst>
              <a:ext uri="{FF2B5EF4-FFF2-40B4-BE49-F238E27FC236}">
                <a16:creationId xmlns:a16="http://schemas.microsoft.com/office/drawing/2014/main" id="{91289F56-9237-4234-996D-0968EF59D858}"/>
              </a:ext>
            </a:extLst>
          </p:cNvPr>
          <p:cNvSpPr txBox="1"/>
          <p:nvPr/>
        </p:nvSpPr>
        <p:spPr>
          <a:xfrm>
            <a:off x="2361390" y="2133600"/>
            <a:ext cx="9143222" cy="4524315"/>
          </a:xfrm>
          <a:prstGeom prst="rect">
            <a:avLst/>
          </a:prstGeom>
          <a:noFill/>
        </p:spPr>
        <p:txBody>
          <a:bodyPr wrap="square">
            <a:spAutoFit/>
          </a:bodyPr>
          <a:lstStyle/>
          <a:p>
            <a:endParaRPr lang="lt-LT" dirty="0"/>
          </a:p>
          <a:p>
            <a:r>
              <a:rPr lang="lt-LT" dirty="0"/>
              <a:t>16.Pacientas  ar  jo  atstovas,  pageidaujantys, kad būtų atliktas paciento papildomas įvertinimas</a:t>
            </a:r>
            <a:r>
              <a:rPr lang="lt-LT" dirty="0">
                <a:solidFill>
                  <a:srgbClr val="FF0000"/>
                </a:solidFill>
              </a:rPr>
              <a:t>, savarankiškai susisiekia bei susitaria su viena ar keliomis (jei psichiatrai pasirenkami iš skirtingų ASPĮ) ASPĮ dėl papildomą įvertinimą atliksiančio psichiatro (-ų). </a:t>
            </a:r>
            <a:r>
              <a:rPr lang="lt-LT" dirty="0"/>
              <a:t>ASPĮ ir gydančiąją įstaigą (nurodo atrinktų gydytojų psichiatrų vardus ir pavardes</a:t>
            </a:r>
          </a:p>
          <a:p>
            <a:r>
              <a:rPr lang="lt-LT" dirty="0"/>
              <a:t>14. Papildomą įvertinimą atliekanti (-</a:t>
            </a:r>
            <a:r>
              <a:rPr lang="lt-LT" dirty="0" err="1"/>
              <a:t>ios</a:t>
            </a:r>
            <a:r>
              <a:rPr lang="lt-LT" dirty="0"/>
              <a:t>) ASPĮ sudaro papildomo įvertinimo paslaugų teikimo sutartį su pacientu ar jo atstovu. Jei pacientas  ar  jo  atstovas  pasirinko  gydytojus  psichiatrus  iš  skirtingų  ASPĮ, su  pacientu  ar  jo  atstovu sudaromos atskiros papildomo įvertinimo paslaugų teikimo sutartys arba gali būti sudaroma daugiašalė sutartis</a:t>
            </a:r>
            <a:r>
              <a:rPr lang="lt-LT" dirty="0">
                <a:solidFill>
                  <a:srgbClr val="FF0000"/>
                </a:solidFill>
              </a:rPr>
              <a:t>. ASPĮ sudaromoje papildomo įvertinimo paslaugų teikimo sutartyje, sudaromoje su pacientu ar jo atstovu (arba daugiašalėje sutartyje, jei tokia sudaroma), nurodoma papildomo įvertinimo teikimo tvarka (gydytojų psichiatrų atvykimo, paslaugos suteikimo, atsiskaitymo tvarka ir būdas). Galimas išankstinis apmokėjimas už paslaugas, jei ASPĮ tai numato sutartyje su pacientu ar jo atstovu papildomo įvertinimo paslaugų teikimo sutartyje.</a:t>
            </a:r>
          </a:p>
        </p:txBody>
      </p:sp>
    </p:spTree>
    <p:extLst>
      <p:ext uri="{BB962C8B-B14F-4D97-AF65-F5344CB8AC3E}">
        <p14:creationId xmlns:p14="http://schemas.microsoft.com/office/powerpoint/2010/main" val="4271126423"/>
      </p:ext>
    </p:extLst>
  </p:cSld>
  <p:clrMapOvr>
    <a:masterClrMapping/>
  </p:clrMapOvr>
</p:sld>
</file>

<file path=ppt/theme/theme1.xml><?xml version="1.0" encoding="utf-8"?>
<a:theme xmlns:a="http://schemas.openxmlformats.org/drawingml/2006/main" name="Šnabždesys">
  <a:themeElements>
    <a:clrScheme name="Šnabždesys">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Šnabždesy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Šnabždesy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TotalTime>
  <Words>1401</Words>
  <Application>Microsoft Office PowerPoint</Application>
  <PresentationFormat>Plačiaekranė</PresentationFormat>
  <Paragraphs>40</Paragraphs>
  <Slides>9</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9</vt:i4>
      </vt:variant>
    </vt:vector>
  </HeadingPairs>
  <TitlesOfParts>
    <vt:vector size="14" baseType="lpstr">
      <vt:lpstr>Arial</vt:lpstr>
      <vt:lpstr>Century Gothic</vt:lpstr>
      <vt:lpstr>Times New Roman</vt:lpstr>
      <vt:lpstr>Wingdings 3</vt:lpstr>
      <vt:lpstr>Šnabždesys</vt:lpstr>
      <vt:lpstr>Priverstinės hospitalizacijos teisiniai pagrindai</vt:lpstr>
      <vt:lpstr>LIETUVOS RESPUBLIKOS PSICHIKOS SVEIKATOS PRIEŽIŪROS Į S T A T Y M A S  1995 m. birželio 6 d. Nr. I-924 </vt:lpstr>
      <vt:lpstr> Pakeitimas 2001 m. liepos 5 d. Nr. IX-429</vt:lpstr>
      <vt:lpstr>Pakeitimas 2005 m. liepos 5 d. Nr. X-309 </vt:lpstr>
      <vt:lpstr>LIETUVOS RESPUBLIKOS PSICHIKOS SVEIKATOS PRIEŽIŪROS ĮSTATYMO NR. I-924 PAKEITIMO ĮSTATYMAS  2019 m. sausio 11 d. Nr. XIII-1906</vt:lpstr>
      <vt:lpstr>LIETUVOS RESPUBLIKOS PSICHIKOS SVEIKATOS PRIEŽIŪROS ĮSTATYMO NR. I-924 PAKEITIMO ĮSTATYMAS  2019 m. sausio 11 d. Nr. XIII-1906</vt:lpstr>
      <vt:lpstr>LIETUVOS RESPUBLIKOS PSICHIKOS SVEIKATOS PRIEŽIŪROS ĮSTATYMO NR. I-924 PAKEITIMO ĮSTATYMAS  2019 m. sausio 11 d. Nr. XIII-1906</vt:lpstr>
      <vt:lpstr>SAM ĮSAKYMAS „DĖL PAPILDOMO PSICHIKOS SVEIKATOS BŪKLĖS ĮVERTINIMO TVARKOS APRAŠO PATVIRTINIMO“ 2021 m. kovo 3 d. Nr. V-432</vt:lpstr>
      <vt:lpstr>SAM ĮSAKYMAS „DĖL PAPILDOMO PSICHIKOS SVEIKATOS BŪKLĖS ĮVERTINIMO TVARKOS APRAŠO PATVIRTINIMO“ 2021 m. kovo 3 d. Nr. V-432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Priverstinės hospitalizacijos teisiniai pagrindai</dc:title>
  <dc:creator>Martynas</dc:creator>
  <cp:lastModifiedBy>Martynas</cp:lastModifiedBy>
  <cp:revision>7</cp:revision>
  <dcterms:created xsi:type="dcterms:W3CDTF">2021-04-26T11:46:09Z</dcterms:created>
  <dcterms:modified xsi:type="dcterms:W3CDTF">2021-04-26T13:10:53Z</dcterms:modified>
</cp:coreProperties>
</file>