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57" r:id="rId4"/>
    <p:sldId id="260" r:id="rId5"/>
    <p:sldId id="259" r:id="rId6"/>
    <p:sldId id="262" r:id="rId7"/>
    <p:sldId id="263" r:id="rId8"/>
    <p:sldId id="25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1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800" b="1" dirty="0">
                <a:solidFill>
                  <a:schemeClr val="tx1"/>
                </a:solidFill>
              </a:rPr>
              <a:t>2020 m. VMPSC  Dienos</a:t>
            </a:r>
            <a:r>
              <a:rPr lang="lt-LT" sz="2800" b="1" baseline="0" dirty="0">
                <a:solidFill>
                  <a:schemeClr val="tx1"/>
                </a:solidFill>
              </a:rPr>
              <a:t> stacionaro</a:t>
            </a:r>
            <a:r>
              <a:rPr lang="lt-LT" sz="2800" b="1" dirty="0">
                <a:solidFill>
                  <a:schemeClr val="tx1"/>
                </a:solidFill>
              </a:rPr>
              <a:t> ir stacionaro pacientų srautai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Lapas1!$B$1</c:f>
              <c:strCache>
                <c:ptCount val="1"/>
                <c:pt idx="0">
                  <c:v>Stacionaras (atvyko)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Lapas1!$A$2:$A$13</c:f>
              <c:numCache>
                <c:formatCode>yyyy\/mm</c:formatCode>
                <c:ptCount val="12"/>
                <c:pt idx="0">
                  <c:v>43922</c:v>
                </c:pt>
                <c:pt idx="1">
                  <c:v>43952</c:v>
                </c:pt>
                <c:pt idx="2">
                  <c:v>43983</c:v>
                </c:pt>
                <c:pt idx="3">
                  <c:v>44013</c:v>
                </c:pt>
                <c:pt idx="4">
                  <c:v>44044</c:v>
                </c:pt>
                <c:pt idx="5">
                  <c:v>44075</c:v>
                </c:pt>
                <c:pt idx="6">
                  <c:v>44105</c:v>
                </c:pt>
                <c:pt idx="7">
                  <c:v>44136</c:v>
                </c:pt>
                <c:pt idx="8">
                  <c:v>44166</c:v>
                </c:pt>
                <c:pt idx="9">
                  <c:v>44197</c:v>
                </c:pt>
                <c:pt idx="10">
                  <c:v>44228</c:v>
                </c:pt>
                <c:pt idx="11">
                  <c:v>44256</c:v>
                </c:pt>
              </c:numCache>
            </c:numRef>
          </c:cat>
          <c:val>
            <c:numRef>
              <c:f>Lapas1!$B$2:$B$13</c:f>
              <c:numCache>
                <c:formatCode>General</c:formatCode>
                <c:ptCount val="12"/>
                <c:pt idx="0">
                  <c:v>85</c:v>
                </c:pt>
                <c:pt idx="1">
                  <c:v>120</c:v>
                </c:pt>
                <c:pt idx="2">
                  <c:v>141</c:v>
                </c:pt>
                <c:pt idx="3">
                  <c:v>141</c:v>
                </c:pt>
                <c:pt idx="4">
                  <c:v>172</c:v>
                </c:pt>
                <c:pt idx="5">
                  <c:v>168</c:v>
                </c:pt>
                <c:pt idx="6">
                  <c:v>168</c:v>
                </c:pt>
                <c:pt idx="7">
                  <c:v>139</c:v>
                </c:pt>
                <c:pt idx="8">
                  <c:v>109</c:v>
                </c:pt>
                <c:pt idx="9">
                  <c:v>104</c:v>
                </c:pt>
                <c:pt idx="10">
                  <c:v>148</c:v>
                </c:pt>
                <c:pt idx="11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1B-4FB9-A774-30417427A859}"/>
            </c:ext>
          </c:extLst>
        </c:ser>
        <c:ser>
          <c:idx val="1"/>
          <c:order val="1"/>
          <c:tx>
            <c:strRef>
              <c:f>Lapas1!$C$1</c:f>
              <c:strCache>
                <c:ptCount val="1"/>
                <c:pt idx="0">
                  <c:v>Dienos stacionaras (atvyko)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numRef>
              <c:f>Lapas1!$A$2:$A$13</c:f>
              <c:numCache>
                <c:formatCode>yyyy\/mm</c:formatCode>
                <c:ptCount val="12"/>
                <c:pt idx="0">
                  <c:v>43922</c:v>
                </c:pt>
                <c:pt idx="1">
                  <c:v>43952</c:v>
                </c:pt>
                <c:pt idx="2">
                  <c:v>43983</c:v>
                </c:pt>
                <c:pt idx="3">
                  <c:v>44013</c:v>
                </c:pt>
                <c:pt idx="4">
                  <c:v>44044</c:v>
                </c:pt>
                <c:pt idx="5">
                  <c:v>44075</c:v>
                </c:pt>
                <c:pt idx="6">
                  <c:v>44105</c:v>
                </c:pt>
                <c:pt idx="7">
                  <c:v>44136</c:v>
                </c:pt>
                <c:pt idx="8">
                  <c:v>44166</c:v>
                </c:pt>
                <c:pt idx="9">
                  <c:v>44197</c:v>
                </c:pt>
                <c:pt idx="10">
                  <c:v>44228</c:v>
                </c:pt>
                <c:pt idx="11">
                  <c:v>44256</c:v>
                </c:pt>
              </c:numCache>
            </c:numRef>
          </c:cat>
          <c:val>
            <c:numRef>
              <c:f>Lapas1!$C$2:$C$13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49</c:v>
                </c:pt>
                <c:pt idx="3">
                  <c:v>49</c:v>
                </c:pt>
                <c:pt idx="4">
                  <c:v>59</c:v>
                </c:pt>
                <c:pt idx="5">
                  <c:v>93</c:v>
                </c:pt>
                <c:pt idx="6">
                  <c:v>100</c:v>
                </c:pt>
                <c:pt idx="7">
                  <c:v>93</c:v>
                </c:pt>
                <c:pt idx="8">
                  <c:v>69</c:v>
                </c:pt>
                <c:pt idx="9">
                  <c:v>41</c:v>
                </c:pt>
                <c:pt idx="10">
                  <c:v>65</c:v>
                </c:pt>
                <c:pt idx="11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1B-4FB9-A774-30417427A859}"/>
            </c:ext>
          </c:extLst>
        </c:ser>
        <c:ser>
          <c:idx val="2"/>
          <c:order val="2"/>
          <c:tx>
            <c:strRef>
              <c:f>Lapas1!$D$1</c:f>
              <c:strCache>
                <c:ptCount val="1"/>
                <c:pt idx="0">
                  <c:v>Pastabos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Lapas1!$A$2:$A$13</c:f>
              <c:numCache>
                <c:formatCode>yyyy\/mm</c:formatCode>
                <c:ptCount val="12"/>
                <c:pt idx="0">
                  <c:v>43922</c:v>
                </c:pt>
                <c:pt idx="1">
                  <c:v>43952</c:v>
                </c:pt>
                <c:pt idx="2">
                  <c:v>43983</c:v>
                </c:pt>
                <c:pt idx="3">
                  <c:v>44013</c:v>
                </c:pt>
                <c:pt idx="4">
                  <c:v>44044</c:v>
                </c:pt>
                <c:pt idx="5">
                  <c:v>44075</c:v>
                </c:pt>
                <c:pt idx="6">
                  <c:v>44105</c:v>
                </c:pt>
                <c:pt idx="7">
                  <c:v>44136</c:v>
                </c:pt>
                <c:pt idx="8">
                  <c:v>44166</c:v>
                </c:pt>
                <c:pt idx="9">
                  <c:v>44197</c:v>
                </c:pt>
                <c:pt idx="10">
                  <c:v>44228</c:v>
                </c:pt>
                <c:pt idx="11">
                  <c:v>44256</c:v>
                </c:pt>
              </c:numCache>
            </c:numRef>
          </c:cat>
          <c:val>
            <c:numRef>
              <c:f>Lapas1!$D$2:$D$13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1B-4FB9-A774-30417427A8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0"/>
        <c:overlap val="-27"/>
        <c:axId val="200009648"/>
        <c:axId val="200004400"/>
      </c:barChart>
      <c:dateAx>
        <c:axId val="200009648"/>
        <c:scaling>
          <c:orientation val="minMax"/>
        </c:scaling>
        <c:delete val="0"/>
        <c:axPos val="b"/>
        <c:numFmt formatCode="yyyy\/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00004400"/>
        <c:crosses val="autoZero"/>
        <c:auto val="1"/>
        <c:lblOffset val="100"/>
        <c:baseTimeUnit val="months"/>
      </c:dateAx>
      <c:valAx>
        <c:axId val="20000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00009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99623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1775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01386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99445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54345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15597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61701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98443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52968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606A90A-6106-4FCB-A5FF-14CD51128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2F66D87-176B-4B75-A4AB-9EF11077C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Datos vietos rezervavimo ženklas 3">
            <a:extLst>
              <a:ext uri="{FF2B5EF4-FFF2-40B4-BE49-F238E27FC236}">
                <a16:creationId xmlns:a16="http://schemas.microsoft.com/office/drawing/2014/main" id="{5FB8B914-55EF-42DF-9209-B0D8B4E24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03542F5-5339-4964-AF05-BAFC5FFF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AC27497F-F4C8-4311-A945-2708599C8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3462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940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135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2262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38671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3767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4058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88364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3084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94A9151-35E0-4FDF-95C3-F2F7D14B03DC}" type="datetimeFigureOut">
              <a:rPr lang="lt-LT" smtClean="0"/>
              <a:t>2021-04-26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4F6942D-233F-4E5E-9EFC-A18EFDC4476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3161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030CFAF-50EF-4477-A80D-710DF88BBD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/>
              <a:t>Psichikos sveikatos paslaugos pandemijos metu</a:t>
            </a:r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FFB8C54B-2FBB-4A2E-BE89-A5690E9CA7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/>
              <a:t>Martynas Marcinkevičius</a:t>
            </a:r>
          </a:p>
          <a:p>
            <a:r>
              <a:rPr lang="lt-LT" dirty="0"/>
              <a:t>Vilniaus miesto psichikos sveikatos centro direktorius,</a:t>
            </a:r>
          </a:p>
          <a:p>
            <a:r>
              <a:rPr lang="lt-LT" dirty="0"/>
              <a:t>Gydytojas psichiatras</a:t>
            </a:r>
          </a:p>
        </p:txBody>
      </p:sp>
    </p:spTree>
    <p:extLst>
      <p:ext uri="{BB962C8B-B14F-4D97-AF65-F5344CB8AC3E}">
        <p14:creationId xmlns:p14="http://schemas.microsoft.com/office/powerpoint/2010/main" val="284695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4AC2D84-93A7-46C9-92C5-4B02E0EAA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Psichikos sveikatos paslaugos pandemijos metu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E426E57A-0E85-4C5A-B193-2120426B1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Didėjantis poreikis</a:t>
            </a:r>
          </a:p>
          <a:p>
            <a:endParaRPr lang="lt-LT" dirty="0"/>
          </a:p>
          <a:p>
            <a:r>
              <a:rPr lang="lt-LT" dirty="0"/>
              <a:t>Mažesnės įstaigų galimybės jas suteikti</a:t>
            </a:r>
          </a:p>
          <a:p>
            <a:endParaRPr lang="lt-LT" dirty="0"/>
          </a:p>
          <a:p>
            <a:r>
              <a:rPr lang="lt-LT" dirty="0"/>
              <a:t>Baimė (dažnai pagrįsta) kreiptis į sveikatos priežiūros įstaigas</a:t>
            </a:r>
          </a:p>
        </p:txBody>
      </p:sp>
    </p:spTree>
    <p:extLst>
      <p:ext uri="{BB962C8B-B14F-4D97-AF65-F5344CB8AC3E}">
        <p14:creationId xmlns:p14="http://schemas.microsoft.com/office/powerpoint/2010/main" val="4116628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4DA5378-0CBB-4EAF-925D-6DF8D84F5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Kodėl infekcinė liga paveikė mūsų psichiką.</a:t>
            </a:r>
            <a:br>
              <a:rPr lang="lt-LT" dirty="0"/>
            </a:br>
            <a:r>
              <a:rPr lang="lt-LT" dirty="0"/>
              <a:t>Pačios ligos poveikis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A4C7C9C-BE6F-44D5-AE6C-0FAA8B355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lt-LT" dirty="0"/>
              <a:t>Pažeistas pats pamatinis mūsų poreikis – saugumo poreikis:</a:t>
            </a:r>
          </a:p>
          <a:p>
            <a:r>
              <a:rPr lang="lt-LT" dirty="0"/>
              <a:t>Susidūrimas su nepažįstamu ir grėsmingu reiškiniu</a:t>
            </a:r>
          </a:p>
          <a:p>
            <a:r>
              <a:rPr lang="lt-LT" dirty="0"/>
              <a:t>Baimė susirgti ir/ar numirti, arba kad susirgs ir/ar mirs mūsų artimieji. Baimė užkrėsti kitus.</a:t>
            </a:r>
          </a:p>
          <a:p>
            <a:r>
              <a:rPr lang="lt-LT" dirty="0"/>
              <a:t>Pažeistas ekonominis saugumas</a:t>
            </a:r>
          </a:p>
          <a:p>
            <a:endParaRPr lang="lt-LT" dirty="0"/>
          </a:p>
          <a:p>
            <a:pPr marL="0" indent="0">
              <a:buNone/>
            </a:pPr>
            <a:r>
              <a:rPr lang="lt-LT" dirty="0">
                <a:solidFill>
                  <a:srgbClr val="FF0000"/>
                </a:solidFill>
              </a:rPr>
              <a:t>Nauja:</a:t>
            </a:r>
          </a:p>
          <a:p>
            <a:r>
              <a:rPr lang="lt-LT" dirty="0" err="1"/>
              <a:t>Pokovidinis</a:t>
            </a:r>
            <a:r>
              <a:rPr lang="lt-LT" dirty="0"/>
              <a:t> sindromas</a:t>
            </a:r>
          </a:p>
        </p:txBody>
      </p:sp>
    </p:spTree>
    <p:extLst>
      <p:ext uri="{BB962C8B-B14F-4D97-AF65-F5344CB8AC3E}">
        <p14:creationId xmlns:p14="http://schemas.microsoft.com/office/powerpoint/2010/main" val="418777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CBFACB7-6E63-45B7-83F3-B51B1967F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Kodėl infekcinė liga paveikė mūsų psichiką.</a:t>
            </a:r>
            <a:br>
              <a:rPr lang="lt-LT" dirty="0"/>
            </a:br>
            <a:r>
              <a:rPr lang="lt-LT" dirty="0"/>
              <a:t>Karantino poveikis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27EEB54-2779-46C1-AE1D-EF63AD0EA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Socialinė izoliacija</a:t>
            </a:r>
          </a:p>
          <a:p>
            <a:r>
              <a:rPr lang="lt-LT" dirty="0"/>
              <a:t>Asmeninės erdvės sumažėjimas</a:t>
            </a:r>
          </a:p>
          <a:p>
            <a:r>
              <a:rPr lang="lt-LT" dirty="0"/>
              <a:t>Įprasto gyvenimo ritmo praradimas</a:t>
            </a:r>
          </a:p>
          <a:p>
            <a:r>
              <a:rPr lang="lt-LT" dirty="0" err="1"/>
              <a:t>Psichorelaksuojančių</a:t>
            </a:r>
            <a:r>
              <a:rPr lang="lt-LT" dirty="0"/>
              <a:t>, malonių veiklų praradimas</a:t>
            </a:r>
          </a:p>
          <a:p>
            <a:r>
              <a:rPr lang="lt-LT" dirty="0"/>
              <a:t>Pablogėjęs sveikatos paslaugų prieinamumas</a:t>
            </a:r>
          </a:p>
          <a:p>
            <a:r>
              <a:rPr lang="lt-LT" dirty="0"/>
              <a:t>Etc.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0037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6DFA20E-9ABD-43BB-B2DD-891B52F1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Labiausia paveiktos žmonių grupės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CEDEC6A-A0E4-45F5-9E98-87E313BF2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Pirmojo karantino metu</a:t>
            </a:r>
          </a:p>
          <a:p>
            <a:pPr lvl="1"/>
            <a:r>
              <a:rPr lang="lt-LT" dirty="0"/>
              <a:t>Vyresni žmonės</a:t>
            </a:r>
          </a:p>
          <a:p>
            <a:pPr lvl="1"/>
            <a:r>
              <a:rPr lang="lt-LT" dirty="0"/>
              <a:t>Medikai, NVSC darbuotojai ir kiti tiesiogiai dalyvaujantys kovoje su pandemija</a:t>
            </a:r>
          </a:p>
          <a:p>
            <a:r>
              <a:rPr lang="lt-LT" dirty="0"/>
              <a:t>Antrojo karantino metu</a:t>
            </a:r>
          </a:p>
          <a:p>
            <a:pPr lvl="1"/>
            <a:r>
              <a:rPr lang="lt-LT" dirty="0"/>
              <a:t>Moksleiviai ir jaunimas</a:t>
            </a:r>
          </a:p>
          <a:p>
            <a:pPr lvl="1"/>
            <a:r>
              <a:rPr lang="lt-LT" dirty="0"/>
              <a:t>Žmonės praradę pajamas dėl pandemijos</a:t>
            </a:r>
          </a:p>
          <a:p>
            <a:pPr lvl="1"/>
            <a:r>
              <a:rPr lang="lt-LT" dirty="0"/>
              <a:t>Žmonės jau turintys psichikos sveikatos problemų</a:t>
            </a:r>
          </a:p>
          <a:p>
            <a:pPr lvl="1"/>
            <a:r>
              <a:rPr lang="lt-LT" dirty="0"/>
              <a:t>Persirgę COVID-19 liga pacientai</a:t>
            </a:r>
          </a:p>
          <a:p>
            <a:pPr lvl="1"/>
            <a:endParaRPr lang="lt-LT" dirty="0"/>
          </a:p>
          <a:p>
            <a:pPr lvl="1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114060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D80D8C3-541F-411F-A8C9-E38917F0A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Mažesnės galimybės suteikti paslaugas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94134BD-0EF5-4804-8446-32FC1773F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Juridiniai apribojimai (dalies paslaugų uždarymas, reikalavimai infekcijų kontrolei, personalo darbui, lankymui ir pan.)</a:t>
            </a:r>
          </a:p>
          <a:p>
            <a:r>
              <a:rPr lang="lt-LT" dirty="0"/>
              <a:t>Įstaigų žmogiškųjų ir techninių resursų perskirstymas (izoliacinės palatos, „</a:t>
            </a:r>
            <a:r>
              <a:rPr lang="lt-LT" dirty="0" err="1"/>
              <a:t>kovidinės</a:t>
            </a:r>
            <a:r>
              <a:rPr lang="lt-LT" dirty="0"/>
              <a:t>“ lovos ir pan.)</a:t>
            </a:r>
          </a:p>
          <a:p>
            <a:r>
              <a:rPr lang="lt-LT" dirty="0"/>
              <a:t>Infekcijų kontrolės reikalavimai: mažesnės grupės, srautų atskyrimas, nuotolinės konsultacijos ir pan.</a:t>
            </a:r>
          </a:p>
          <a:p>
            <a:r>
              <a:rPr lang="lt-LT" dirty="0"/>
              <a:t>COVID-19 infekcijos protrūkiai skyriuose, personalo nedarbingumai ir </a:t>
            </a:r>
            <a:r>
              <a:rPr lang="lt-LT" dirty="0" err="1"/>
              <a:t>saviizoliacijos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6637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C8937AD-4876-4FB2-9627-84FEB3941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Reakcijos į stresą fazės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1F168F5-5D60-415E-A900-135EB8478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Šoko, pasimetimo</a:t>
            </a:r>
          </a:p>
          <a:p>
            <a:endParaRPr lang="lt-LT" dirty="0"/>
          </a:p>
          <a:p>
            <a:r>
              <a:rPr lang="lt-LT" dirty="0"/>
              <a:t>Adaptacijos</a:t>
            </a:r>
          </a:p>
          <a:p>
            <a:endParaRPr lang="lt-LT" dirty="0"/>
          </a:p>
          <a:p>
            <a:r>
              <a:rPr lang="lt-LT" dirty="0"/>
              <a:t>Išsekimo</a:t>
            </a:r>
          </a:p>
        </p:txBody>
      </p:sp>
    </p:spTree>
    <p:extLst>
      <p:ext uri="{BB962C8B-B14F-4D97-AF65-F5344CB8AC3E}">
        <p14:creationId xmlns:p14="http://schemas.microsoft.com/office/powerpoint/2010/main" val="4083225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B209D546-1E25-4275-A9C0-CF8776A175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3079486"/>
              </p:ext>
            </p:extLst>
          </p:nvPr>
        </p:nvGraphicFramePr>
        <p:xfrm>
          <a:off x="894735" y="363794"/>
          <a:ext cx="10520517" cy="6292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9517576"/>
      </p:ext>
    </p:extLst>
  </p:cSld>
  <p:clrMapOvr>
    <a:masterClrMapping/>
  </p:clrMapOvr>
</p:sld>
</file>

<file path=ppt/theme/theme1.xml><?xml version="1.0" encoding="utf-8"?>
<a:theme xmlns:a="http://schemas.openxmlformats.org/drawingml/2006/main" name="Lašelis">
  <a:themeElements>
    <a:clrScheme name="Lašelis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Lašelis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šelis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TM04033925[[fn=Lašelis]]</Template>
  <TotalTime>111</TotalTime>
  <Words>245</Words>
  <Application>Microsoft Office PowerPoint</Application>
  <PresentationFormat>Plačiaekranė</PresentationFormat>
  <Paragraphs>46</Paragraphs>
  <Slides>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11" baseType="lpstr">
      <vt:lpstr>Arial</vt:lpstr>
      <vt:lpstr>Tw Cen MT</vt:lpstr>
      <vt:lpstr>Lašelis</vt:lpstr>
      <vt:lpstr>Psichikos sveikatos paslaugos pandemijos metu</vt:lpstr>
      <vt:lpstr>Psichikos sveikatos paslaugos pandemijos metu</vt:lpstr>
      <vt:lpstr>Kodėl infekcinė liga paveikė mūsų psichiką. Pačios ligos poveikis</vt:lpstr>
      <vt:lpstr>Kodėl infekcinė liga paveikė mūsų psichiką. Karantino poveikis</vt:lpstr>
      <vt:lpstr>Labiausia paveiktos žmonių grupės</vt:lpstr>
      <vt:lpstr>Mažesnės galimybės suteikti paslaugas</vt:lpstr>
      <vt:lpstr>Reakcijos į stresą fazės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Ramutė Dūdėnienė</dc:creator>
  <cp:lastModifiedBy>Martynas</cp:lastModifiedBy>
  <cp:revision>10</cp:revision>
  <dcterms:created xsi:type="dcterms:W3CDTF">2021-04-26T10:42:53Z</dcterms:created>
  <dcterms:modified xsi:type="dcterms:W3CDTF">2021-04-26T12:48:33Z</dcterms:modified>
</cp:coreProperties>
</file>